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pPr>
              <a:defRPr/>
            </a:pPr>
            <a:fld id="{A4ED1D31-56DE-483C-982C-E85E0AE6DA1F}" type="datetimeFigureOut">
              <a:rPr lang="en-US"/>
              <a:pPr>
                <a:defRPr/>
              </a:pPr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pPr>
              <a:defRPr/>
            </a:pPr>
            <a:fld id="{1D181224-C126-41E4-815C-4AC2555AA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82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0132F-1544-4585-9114-7C6E101CE0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4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F31C0-B109-438C-83C4-5409D2A1C7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F31C0-B109-438C-83C4-5409D2A1C7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2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F31C0-B109-438C-83C4-5409D2A1C7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20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F31C0-B109-438C-83C4-5409D2A1C7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90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F31C0-B109-438C-83C4-5409D2A1C7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11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F31C0-B109-438C-83C4-5409D2A1C7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79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AC9F8-CDD0-438A-A7B0-F83B521FC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81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1E96D-5187-4390-9826-1242908C7C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9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E30AE-1B95-4573-A214-3E2F9B3A1C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3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D84DC-AAA2-44C1-881B-8AA61626F0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8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613AA-81BD-4B01-BDBE-096270D563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2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3C38C-8845-4004-AE68-D828D1654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9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497DD3-8CDF-427D-82DE-B92C446614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4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23C321-7828-4D94-9D2E-2B4E35B8D8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4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EBB2-A789-4B25-8D73-E4CE987AB2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7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B70140-9942-4619-9490-57A90EA4F8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5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8F31C0-B109-438C-83C4-5409D2A1C7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06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69047"/>
            <a:ext cx="12192000" cy="3574202"/>
          </a:xfrm>
        </p:spPr>
        <p:txBody>
          <a:bodyPr/>
          <a:lstStyle/>
          <a:p>
            <a:pPr algn="ctr"/>
            <a:r>
              <a:rPr lang="en-US" sz="5400" b="1" u="sng" dirty="0" smtClean="0"/>
              <a:t>Economic </a:t>
            </a:r>
            <a:r>
              <a:rPr lang="en-US" sz="5400" b="1" u="sng" dirty="0"/>
              <a:t>Systems </a:t>
            </a:r>
            <a:r>
              <a:rPr lang="en-US" sz="5400" b="1" u="sng" dirty="0" smtClean="0"/>
              <a:t>&amp; How </a:t>
            </a:r>
            <a:r>
              <a:rPr lang="en-US" sz="5400" b="1" u="sng" dirty="0"/>
              <a:t>the Government influences how I make money.</a:t>
            </a:r>
            <a:r>
              <a:rPr lang="en-US" sz="4800" b="1" u="sng" dirty="0"/>
              <a:t/>
            </a:r>
            <a:br>
              <a:rPr lang="en-US" sz="4800" b="1" u="sng" dirty="0"/>
            </a:br>
            <a:endParaRPr lang="en-US" sz="4800" b="1" u="sng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398"/>
            <a:ext cx="375398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0363200" y="637391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Mr. Kilbourn</a:t>
            </a:r>
            <a:endParaRPr lang="en-US" dirty="0"/>
          </a:p>
        </p:txBody>
      </p:sp>
      <p:pic>
        <p:nvPicPr>
          <p:cNvPr id="1026" name="Picture 2" descr="http://rlv.zcache.com/funny_rich_classy_pig_hog_cartoon_photo_sculpture_keychain-r4505ba7931ff485bae66433036b231dc_x7sa6_8byvr_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31242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772" y="152398"/>
            <a:ext cx="4279504" cy="3124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0" y="76200"/>
            <a:ext cx="5410200" cy="11430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Mixed Economy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990600"/>
            <a:ext cx="10896600" cy="251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Georgia" panose="02040502050405020303" pitchFamily="18" charset="0"/>
              </a:rPr>
              <a:t>No economy is pure market, pure command, or pure traditional.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Georgia" panose="02040502050405020303" pitchFamily="18" charset="0"/>
              </a:rPr>
              <a:t>Elements of each appear in all economies.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>
                <a:latin typeface="Georgia" panose="02040502050405020303" pitchFamily="18" charset="0"/>
              </a:rPr>
              <a:t> some more than </a:t>
            </a:r>
            <a:r>
              <a:rPr lang="en-US" sz="3600" dirty="0" smtClean="0">
                <a:latin typeface="Georgia" panose="02040502050405020303" pitchFamily="18" charset="0"/>
              </a:rPr>
              <a:t>others</a:t>
            </a:r>
          </a:p>
          <a:p>
            <a:pPr lvl="1" eaLnBrk="1" hangingPunct="1">
              <a:lnSpc>
                <a:spcPct val="90000"/>
              </a:lnSpc>
            </a:pPr>
            <a:endParaRPr lang="en-US" sz="3200" dirty="0" smtClean="0"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3124200"/>
            <a:ext cx="4762500" cy="3609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0315"/>
          <a:stretch/>
        </p:blipFill>
        <p:spPr>
          <a:xfrm>
            <a:off x="990600" y="3786187"/>
            <a:ext cx="57912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latin typeface="Georgia" panose="02040502050405020303" pitchFamily="18" charset="0"/>
              </a:rPr>
              <a:t>American Mixed Economy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524000"/>
            <a:ext cx="11469689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Georgia" panose="02040502050405020303" pitchFamily="18" charset="0"/>
              </a:rPr>
              <a:t>While the United States is mostly a </a:t>
            </a:r>
            <a:r>
              <a:rPr lang="en-US" sz="3200" u="sng" dirty="0" smtClean="0">
                <a:latin typeface="Georgia" panose="02040502050405020303" pitchFamily="18" charset="0"/>
              </a:rPr>
              <a:t>free market economy</a:t>
            </a:r>
            <a:r>
              <a:rPr lang="en-US" sz="3200" dirty="0" smtClean="0">
                <a:latin typeface="Georgia" panose="02040502050405020303" pitchFamily="18" charset="0"/>
              </a:rPr>
              <a:t>, it does have elements of a </a:t>
            </a:r>
            <a:r>
              <a:rPr lang="en-US" sz="3200" u="sng" dirty="0" smtClean="0">
                <a:latin typeface="Georgia" panose="02040502050405020303" pitchFamily="18" charset="0"/>
              </a:rPr>
              <a:t>command economy</a:t>
            </a:r>
            <a:r>
              <a:rPr lang="en-US" sz="3200" dirty="0" smtClean="0">
                <a:latin typeface="Georgia" panose="02040502050405020303" pitchFamily="18" charset="0"/>
              </a:rPr>
              <a:t>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6896" t="14116" r="3448" b="14456"/>
          <a:stretch/>
        </p:blipFill>
        <p:spPr bwMode="auto">
          <a:xfrm>
            <a:off x="228600" y="3531142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5657" r="19343"/>
          <a:stretch/>
        </p:blipFill>
        <p:spPr bwMode="auto">
          <a:xfrm>
            <a:off x="4434072" y="3032667"/>
            <a:ext cx="18288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940592"/>
            <a:ext cx="57150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821489" cy="140053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latin typeface="Georgia" panose="02040502050405020303" pitchFamily="18" charset="0"/>
              </a:rPr>
              <a:t>Features of American Free Market Economy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10210800" cy="4195481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Economic Freedom: individuals have the right to choose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Competition</a:t>
            </a:r>
            <a:r>
              <a:rPr lang="en-US" sz="3600" dirty="0" smtClean="0">
                <a:latin typeface="Georgia" panose="02040502050405020303" pitchFamily="18" charset="0"/>
              </a:rPr>
              <a:t>: more than one producer of good/services insures choice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Private </a:t>
            </a:r>
            <a:r>
              <a:rPr lang="en-US" sz="3600" dirty="0" smtClean="0">
                <a:latin typeface="Georgia" panose="02040502050405020303" pitchFamily="18" charset="0"/>
              </a:rPr>
              <a:t>Property: individuals have the right to own their own property, including business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1200" y="2496157"/>
            <a:ext cx="2476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745847"/>
            <a:ext cx="365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626785"/>
            <a:ext cx="5105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326" y="366814"/>
            <a:ext cx="9404723" cy="1400530"/>
          </a:xfrm>
        </p:spPr>
        <p:txBody>
          <a:bodyPr/>
          <a:lstStyle/>
          <a:p>
            <a:pPr algn="ctr" eaLnBrk="1" hangingPunct="1"/>
            <a:r>
              <a:rPr lang="en-US" sz="3600" b="1" dirty="0">
                <a:latin typeface="Georgia" panose="02040502050405020303" pitchFamily="18" charset="0"/>
              </a:rPr>
              <a:t>Features of American Free Market Economy (</a:t>
            </a:r>
            <a:r>
              <a:rPr lang="en-US" sz="3600" b="1" dirty="0" err="1">
                <a:latin typeface="Georgia" panose="02040502050405020303" pitchFamily="18" charset="0"/>
              </a:rPr>
              <a:t>cont</a:t>
            </a:r>
            <a:r>
              <a:rPr lang="en-US" sz="3600" b="1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052918"/>
            <a:ext cx="12039600" cy="4195481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 startAt="4"/>
            </a:pPr>
            <a:r>
              <a:rPr lang="en-US" sz="3600" dirty="0" smtClean="0">
                <a:latin typeface="Georgia" panose="02040502050405020303" pitchFamily="18" charset="0"/>
              </a:rPr>
              <a:t>Self-Interest: individuals make </a:t>
            </a:r>
          </a:p>
          <a:p>
            <a:pPr marL="609600" indent="-609600" eaLnBrk="1" hangingPunct="1">
              <a:buNone/>
            </a:pPr>
            <a:r>
              <a:rPr lang="en-US" sz="3600" dirty="0" smtClean="0">
                <a:latin typeface="Georgia" panose="02040502050405020303" pitchFamily="18" charset="0"/>
              </a:rPr>
              <a:t>	decisions based on what is best for </a:t>
            </a:r>
            <a:r>
              <a:rPr lang="en-US" sz="3600" dirty="0" smtClean="0">
                <a:latin typeface="Georgia" panose="02040502050405020303" pitchFamily="18" charset="0"/>
              </a:rPr>
              <a:t>them </a:t>
            </a:r>
          </a:p>
          <a:p>
            <a:pPr marL="609600" indent="-609600" eaLnBrk="1" hangingPunct="1">
              <a:buFontTx/>
              <a:buAutoNum type="arabicPeriod" startAt="5"/>
            </a:pPr>
            <a:r>
              <a:rPr lang="en-US" sz="3600" dirty="0" smtClean="0">
                <a:latin typeface="Georgia" panose="02040502050405020303" pitchFamily="18" charset="0"/>
              </a:rPr>
              <a:t>Voluntary Exchange: individuals may freely buy and sell goods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marL="609600" indent="-609600" eaLnBrk="1" hangingPunct="1">
              <a:buFontTx/>
              <a:buAutoNum type="arabicPeriod" startAt="5"/>
            </a:pPr>
            <a:r>
              <a:rPr lang="en-US" sz="3600" dirty="0" smtClean="0">
                <a:latin typeface="Georgia" panose="02040502050405020303" pitchFamily="18" charset="0"/>
              </a:rPr>
              <a:t>Profit Motive: individuals are driven by a desire to profit (make money)</a:t>
            </a:r>
          </a:p>
          <a:p>
            <a:pPr marL="609600" indent="-609600" eaLnBrk="1" hangingPunct="1">
              <a:buNone/>
            </a:pPr>
            <a:endParaRPr lang="en-US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5538" y="81240"/>
            <a:ext cx="2661960" cy="266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7800" y="5264450"/>
            <a:ext cx="2552700" cy="142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273946"/>
            <a:ext cx="7315200" cy="140053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latin typeface="Georgia" panose="02040502050405020303" pitchFamily="18" charset="0"/>
              </a:rPr>
              <a:t>Features of American Command Economy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47419" y="1763320"/>
            <a:ext cx="11803459" cy="4525963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3600" dirty="0" smtClean="0">
                <a:latin typeface="Georgia" panose="02040502050405020303" pitchFamily="18" charset="0"/>
              </a:rPr>
              <a:t>Government regulation of some business practices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dirty="0" smtClean="0">
                <a:latin typeface="Georgia" panose="02040502050405020303" pitchFamily="18" charset="0"/>
              </a:rPr>
              <a:t>Ex. Wages, labor hours, </a:t>
            </a:r>
            <a:r>
              <a:rPr lang="en-US" sz="3600" dirty="0" smtClean="0">
                <a:latin typeface="Georgia" panose="02040502050405020303" pitchFamily="18" charset="0"/>
              </a:rPr>
              <a:t>safety </a:t>
            </a:r>
            <a:r>
              <a:rPr lang="en-US" sz="3600" dirty="0" smtClean="0">
                <a:latin typeface="Georgia" panose="02040502050405020303" pitchFamily="18" charset="0"/>
              </a:rPr>
              <a:t>practice.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3600" dirty="0" smtClean="0">
                <a:latin typeface="Georgia" panose="02040502050405020303" pitchFamily="18" charset="0"/>
              </a:rPr>
              <a:t>Government limits certain choices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dirty="0" smtClean="0">
                <a:latin typeface="Georgia" panose="02040502050405020303" pitchFamily="18" charset="0"/>
              </a:rPr>
              <a:t>Ex. Cannot buy or produce certain goods/services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3600" dirty="0" smtClean="0">
                <a:latin typeface="Georgia" panose="02040502050405020303" pitchFamily="18" charset="0"/>
              </a:rPr>
              <a:t>Government provides aid to the weak &amp; needy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dirty="0" smtClean="0">
                <a:latin typeface="Georgia" panose="02040502050405020303" pitchFamily="18" charset="0"/>
              </a:rPr>
              <a:t>Ex. Welfare and Food Stamps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433" y="5623404"/>
            <a:ext cx="4274218" cy="10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860" y="107466"/>
            <a:ext cx="4107638" cy="156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14863" y="4876800"/>
            <a:ext cx="1862837" cy="186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http://empirenews.net/wp-content/uploads/2015/03/Most-Liquor-Stores-Throughout-U.S.-Now-Accepting-Food-Stamp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05582"/>
            <a:ext cx="2630869" cy="16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 Pizzeria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would my pizzeria function under different economic systems?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 Pizzeria in a Free Market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answer the basic economic questions!</a:t>
            </a:r>
          </a:p>
          <a:p>
            <a:pPr eaLnBrk="1" hangingPunct="1"/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determine how much cheese and pepperoni goes on the pizza</a:t>
            </a:r>
          </a:p>
          <a:p>
            <a:pPr eaLnBrk="1" hangingPunct="1"/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determine the quality of the cheese and pepperoni</a:t>
            </a:r>
          </a:p>
          <a:p>
            <a:pPr eaLnBrk="1" hangingPunct="1"/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set my employees wages</a:t>
            </a:r>
          </a:p>
          <a:p>
            <a:pPr eaLnBrk="1" hangingPunct="1"/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set my business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My Pizzeria in a Command Economy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The government </a:t>
            </a:r>
            <a:r>
              <a:rPr lang="en-US" dirty="0" smtClean="0">
                <a:solidFill>
                  <a:srgbClr val="FF0000"/>
                </a:solidFill>
              </a:rPr>
              <a:t>answers the basic economic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The government </a:t>
            </a:r>
            <a:r>
              <a:rPr lang="en-US" dirty="0" smtClean="0">
                <a:solidFill>
                  <a:srgbClr val="FF0000"/>
                </a:solidFill>
              </a:rPr>
              <a:t>sets the amount of cheese and pepperoni on each pizza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The government </a:t>
            </a:r>
            <a:r>
              <a:rPr lang="en-US" dirty="0" smtClean="0">
                <a:solidFill>
                  <a:srgbClr val="FF0000"/>
                </a:solidFill>
              </a:rPr>
              <a:t>determines quality of cheese and pepperoni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The government </a:t>
            </a:r>
            <a:r>
              <a:rPr lang="en-US" dirty="0" smtClean="0">
                <a:solidFill>
                  <a:srgbClr val="FF0000"/>
                </a:solidFill>
              </a:rPr>
              <a:t>sets employees wages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The government </a:t>
            </a:r>
            <a:r>
              <a:rPr lang="en-US" dirty="0" smtClean="0">
                <a:solidFill>
                  <a:srgbClr val="FF0000"/>
                </a:solidFill>
              </a:rPr>
              <a:t>sets business hours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Problem: What does </a:t>
            </a:r>
            <a:r>
              <a:rPr lang="en-US" b="1" i="1" dirty="0" smtClean="0">
                <a:solidFill>
                  <a:schemeClr val="accent2"/>
                </a:solidFill>
              </a:rPr>
              <a:t>the government </a:t>
            </a:r>
            <a:r>
              <a:rPr lang="en-US" dirty="0" smtClean="0">
                <a:solidFill>
                  <a:schemeClr val="accent2"/>
                </a:solidFill>
              </a:rPr>
              <a:t>know about pizza?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My Pizzeria in a Mixed Economy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The Government and I </a:t>
            </a:r>
            <a:r>
              <a:rPr lang="en-US" dirty="0" smtClean="0">
                <a:solidFill>
                  <a:srgbClr val="FF0000"/>
                </a:solidFill>
              </a:rPr>
              <a:t>both answer the basic economic questions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determine the amount of cheese and pepperoni on the pizzas; </a:t>
            </a:r>
            <a:r>
              <a:rPr lang="en-US" b="1" i="1" dirty="0" smtClean="0">
                <a:solidFill>
                  <a:srgbClr val="FF0000"/>
                </a:solidFill>
              </a:rPr>
              <a:t>government</a:t>
            </a:r>
            <a:r>
              <a:rPr lang="en-US" dirty="0" smtClean="0">
                <a:solidFill>
                  <a:srgbClr val="FF0000"/>
                </a:solidFill>
              </a:rPr>
              <a:t> determines the quality of cheese and pizza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set employee wages; </a:t>
            </a:r>
            <a:r>
              <a:rPr lang="en-US" b="1" i="1" dirty="0" smtClean="0">
                <a:solidFill>
                  <a:srgbClr val="FF0000"/>
                </a:solidFill>
              </a:rPr>
              <a:t>government</a:t>
            </a:r>
            <a:r>
              <a:rPr lang="en-US" dirty="0" smtClean="0">
                <a:solidFill>
                  <a:srgbClr val="FF0000"/>
                </a:solidFill>
              </a:rPr>
              <a:t> sets minimum wage for employees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determine business hours; </a:t>
            </a:r>
            <a:r>
              <a:rPr lang="en-US" b="1" i="1" dirty="0" smtClean="0">
                <a:solidFill>
                  <a:srgbClr val="FF0000"/>
                </a:solidFill>
              </a:rPr>
              <a:t>government</a:t>
            </a:r>
            <a:r>
              <a:rPr lang="en-US" dirty="0" smtClean="0">
                <a:solidFill>
                  <a:srgbClr val="FF0000"/>
                </a:solidFill>
              </a:rPr>
              <a:t> determines whether I am safe to be open or 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>
                <a:latin typeface="Georgia" panose="02040502050405020303" pitchFamily="18" charset="0"/>
              </a:rPr>
              <a:t>Quick Review: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890259"/>
            <a:ext cx="8946541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dirty="0" smtClean="0">
                <a:latin typeface="Georgia" panose="02040502050405020303" pitchFamily="18" charset="0"/>
              </a:rPr>
              <a:t>Take out a sheet of paper and answer the following questions:</a:t>
            </a:r>
          </a:p>
          <a:p>
            <a:pPr lvl="1" eaLnBrk="1" hangingPunct="1"/>
            <a:r>
              <a:rPr lang="en-US" sz="4000" dirty="0" smtClean="0">
                <a:latin typeface="Georgia" panose="02040502050405020303" pitchFamily="18" charset="0"/>
              </a:rPr>
              <a:t>What are Goods?</a:t>
            </a:r>
          </a:p>
          <a:p>
            <a:pPr lvl="1" eaLnBrk="1" hangingPunct="1"/>
            <a:r>
              <a:rPr lang="en-US" sz="4000" dirty="0" smtClean="0">
                <a:latin typeface="Georgia" panose="02040502050405020303" pitchFamily="18" charset="0"/>
              </a:rPr>
              <a:t>What are Services?</a:t>
            </a:r>
          </a:p>
          <a:p>
            <a:pPr lvl="1" eaLnBrk="1" hangingPunct="1"/>
            <a:r>
              <a:rPr lang="en-US" sz="4000" dirty="0" smtClean="0">
                <a:latin typeface="Georgia" panose="02040502050405020303" pitchFamily="18" charset="0"/>
              </a:rPr>
              <a:t>What are Resources?</a:t>
            </a:r>
          </a:p>
          <a:p>
            <a:pPr lvl="1" eaLnBrk="1" hangingPunct="1"/>
            <a:r>
              <a:rPr lang="en-US" sz="4000" dirty="0" smtClean="0">
                <a:latin typeface="Georgia" panose="02040502050405020303" pitchFamily="18" charset="0"/>
              </a:rPr>
              <a:t>What is Scarcity?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1353800" cy="4195481"/>
          </a:xfrm>
        </p:spPr>
        <p:txBody>
          <a:bodyPr>
            <a:noAutofit/>
          </a:bodyPr>
          <a:lstStyle/>
          <a:p>
            <a:r>
              <a:rPr lang="en-US" sz="4400" dirty="0">
                <a:latin typeface="Georgia" panose="02040502050405020303" pitchFamily="18" charset="0"/>
              </a:rPr>
              <a:t>Economic </a:t>
            </a:r>
            <a:r>
              <a:rPr lang="en-US" sz="4400" dirty="0" smtClean="0">
                <a:latin typeface="Georgia" panose="02040502050405020303" pitchFamily="18" charset="0"/>
              </a:rPr>
              <a:t>Systems - The method used by a nation to use its resources to produce and distribute goods and services for peoples needs and wants.</a:t>
            </a:r>
          </a:p>
          <a:p>
            <a:pPr eaLnBrk="1" hangingPunct="1"/>
            <a:endParaRPr lang="en-US" sz="44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en-US" sz="4400" dirty="0" smtClean="0">
                <a:latin typeface="Georgia" panose="02040502050405020303" pitchFamily="18" charset="0"/>
              </a:rPr>
              <a:t>Or, How the government tells us what we can get and how to get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102108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>
                <a:latin typeface="Georgia" panose="02040502050405020303" pitchFamily="18" charset="0"/>
              </a:rPr>
              <a:t>All Economic Systems Must Consider the Following 4 Questions: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11353800" cy="4195481"/>
          </a:xfrm>
        </p:spPr>
        <p:txBody>
          <a:bodyPr>
            <a:no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What goods and services to produce?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How will they produce them?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Who will get them?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>
                <a:latin typeface="Georgia" panose="02040502050405020303" pitchFamily="18" charset="0"/>
              </a:rPr>
              <a:t>How much will they produce now, and how much later?</a:t>
            </a:r>
          </a:p>
          <a:p>
            <a:pPr marL="609600" indent="-609600" eaLnBrk="1" hangingPunct="1"/>
            <a:r>
              <a:rPr lang="en-US" sz="3600" dirty="0" smtClean="0">
                <a:latin typeface="Georgia" panose="02040502050405020303" pitchFamily="18" charset="0"/>
              </a:rPr>
              <a:t>Each economic system answers these questions in a DIFFERENT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latin typeface="Georgia" panose="02040502050405020303" pitchFamily="18" charset="0"/>
              </a:rPr>
              <a:t>Types of Economic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2052918"/>
            <a:ext cx="10250488" cy="419548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3600" dirty="0" smtClean="0">
                <a:latin typeface="Georgia" panose="02040502050405020303" pitchFamily="18" charset="0"/>
              </a:rPr>
              <a:t>There are 3 basic types of economic systems: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293865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Georgia" panose="02040502050405020303" pitchFamily="18" charset="0"/>
              </a:rPr>
              <a:t>Traditional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Georgia" panose="02040502050405020303" pitchFamily="18" charset="0"/>
              </a:rPr>
              <a:t>Command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>
                <a:latin typeface="Georgia" panose="02040502050405020303" pitchFamily="18" charset="0"/>
              </a:rPr>
              <a:t>Free Market</a:t>
            </a:r>
          </a:p>
          <a:p>
            <a:pPr algn="ctr"/>
            <a:r>
              <a:rPr lang="en-US" sz="4400" dirty="0">
                <a:latin typeface="Georgia" panose="02040502050405020303" pitchFamily="18" charset="0"/>
              </a:rPr>
              <a:t>and</a:t>
            </a:r>
          </a:p>
          <a:p>
            <a:pPr algn="ctr"/>
            <a:r>
              <a:rPr lang="en-US" sz="4400" b="1" dirty="0">
                <a:latin typeface="Georgia" panose="02040502050405020303" pitchFamily="18" charset="0"/>
              </a:rPr>
              <a:t>Mixed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7294" y="228600"/>
            <a:ext cx="6477000" cy="1143000"/>
          </a:xfrm>
        </p:spPr>
        <p:txBody>
          <a:bodyPr/>
          <a:lstStyle/>
          <a:p>
            <a:pPr eaLnBrk="1" hangingPunct="1"/>
            <a:r>
              <a:rPr lang="en-US" sz="4100" b="1" dirty="0" smtClean="0">
                <a:latin typeface="Georgia" panose="02040502050405020303" pitchFamily="18" charset="0"/>
              </a:rPr>
              <a:t>1. Traditional Economy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3"/>
            <a:ext cx="10972800" cy="45259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Georgia" panose="02040502050405020303" pitchFamily="18" charset="0"/>
              </a:rPr>
              <a:t>Economic questions are answered by habits and customs (the way it has always been done)</a:t>
            </a:r>
          </a:p>
          <a:p>
            <a:pPr eaLnBrk="1" hangingPunct="1">
              <a:defRPr/>
            </a:pPr>
            <a:r>
              <a:rPr lang="en-US" sz="3600" dirty="0" smtClean="0">
                <a:latin typeface="Georgia" panose="02040502050405020303" pitchFamily="18" charset="0"/>
              </a:rPr>
              <a:t>Children work the same jobs parents worked, often farming or hunter/gatherer</a:t>
            </a:r>
          </a:p>
          <a:p>
            <a:pPr eaLnBrk="1" hangingPunct="1">
              <a:defRPr/>
            </a:pPr>
            <a:r>
              <a:rPr lang="en-US" sz="3600" dirty="0" smtClean="0">
                <a:latin typeface="Georgia" panose="02040502050405020303" pitchFamily="18" charset="0"/>
              </a:rPr>
              <a:t>Fear Change!</a:t>
            </a:r>
          </a:p>
          <a:p>
            <a:pPr lvl="2">
              <a:defRPr/>
            </a:pPr>
            <a:r>
              <a:rPr lang="en-US" sz="4000" dirty="0" smtClean="0">
                <a:latin typeface="Georgia" panose="02040502050405020303" pitchFamily="18" charset="0"/>
              </a:rPr>
              <a:t>Ex. Eskimos, the Amish, </a:t>
            </a:r>
          </a:p>
          <a:p>
            <a:pPr marL="800100" lvl="2" indent="0">
              <a:buNone/>
              <a:defRPr/>
            </a:pPr>
            <a:r>
              <a:rPr lang="en-US" sz="4000" dirty="0" smtClean="0">
                <a:latin typeface="Georgia" panose="02040502050405020303" pitchFamily="18" charset="0"/>
              </a:rPr>
              <a:t>		Pigmies, Bush People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4038600"/>
            <a:ext cx="3557588" cy="2665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2600" y="76200"/>
            <a:ext cx="26431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177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Georgia" panose="02040502050405020303" pitchFamily="18" charset="0"/>
              </a:rPr>
              <a:t>2. Command Economy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7993066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>
                <a:latin typeface="Georgia" panose="02040502050405020303" pitchFamily="18" charset="0"/>
              </a:rPr>
              <a:t>The government answers the basic economic questions</a:t>
            </a:r>
          </a:p>
          <a:p>
            <a:pPr eaLnBrk="1" hangingPunct="1">
              <a:defRPr/>
            </a:pPr>
            <a:r>
              <a:rPr lang="en-US" sz="3200" dirty="0" smtClean="0">
                <a:latin typeface="Georgia" panose="02040502050405020303" pitchFamily="18" charset="0"/>
              </a:rPr>
              <a:t>Advantages: able to act quickly in emergencies, provide for all people equally</a:t>
            </a:r>
          </a:p>
          <a:p>
            <a:pPr eaLnBrk="1" hangingPunct="1">
              <a:defRPr/>
            </a:pPr>
            <a:r>
              <a:rPr lang="en-US" sz="3200" dirty="0" smtClean="0">
                <a:latin typeface="Georgia" panose="02040502050405020303" pitchFamily="18" charset="0"/>
              </a:rPr>
              <a:t>Disadvantages: Inefficient, no incentive to work hard or be creative</a:t>
            </a:r>
          </a:p>
          <a:p>
            <a:pPr eaLnBrk="1" hangingPunct="1">
              <a:defRPr/>
            </a:pPr>
            <a:r>
              <a:rPr lang="en-US" sz="3200" dirty="0" smtClean="0">
                <a:latin typeface="Georgia" panose="02040502050405020303" pitchFamily="18" charset="0"/>
              </a:rPr>
              <a:t>Ex. Communist Countries (China, Vietnam, North Korea, former Soviet Union, Cuba)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0166" y="4129362"/>
            <a:ext cx="3759746" cy="258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0587" y="152400"/>
            <a:ext cx="3618904" cy="327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271520"/>
            <a:ext cx="6019800" cy="140053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latin typeface="Georgia" panose="02040502050405020303" pitchFamily="18" charset="0"/>
              </a:rPr>
              <a:t>3. Free Market </a:t>
            </a:r>
            <a:r>
              <a:rPr lang="en-US" sz="4400" b="1" dirty="0" smtClean="0">
                <a:latin typeface="Georgia" panose="02040502050405020303" pitchFamily="18" charset="0"/>
              </a:rPr>
              <a:t/>
            </a:r>
            <a:br>
              <a:rPr lang="en-US" sz="4400" b="1" dirty="0" smtClean="0">
                <a:latin typeface="Georgia" panose="02040502050405020303" pitchFamily="18" charset="0"/>
              </a:rPr>
            </a:br>
            <a:r>
              <a:rPr lang="en-US" sz="4400" b="1" dirty="0" smtClean="0">
                <a:latin typeface="Georgia" panose="02040502050405020303" pitchFamily="18" charset="0"/>
              </a:rPr>
              <a:t>Economy</a:t>
            </a:r>
            <a:endParaRPr lang="en-US" sz="4400" b="1" dirty="0" smtClean="0">
              <a:latin typeface="Georgia" panose="02040502050405020303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2918"/>
            <a:ext cx="8381999" cy="419548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Georgia" panose="02040502050405020303" pitchFamily="18" charset="0"/>
              </a:rPr>
              <a:t>Economic questions are answered by individual buyers and sellers.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Georgia" panose="02040502050405020303" pitchFamily="18" charset="0"/>
              </a:rPr>
              <a:t>Supply and demand influence economy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Georgia" panose="02040502050405020303" pitchFamily="18" charset="0"/>
              </a:rPr>
              <a:t>People act out of self interest; motive for profit (money) drives the economy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Georgia" panose="02040502050405020303" pitchFamily="18" charset="0"/>
              </a:rPr>
              <a:t>Also known as </a:t>
            </a:r>
            <a:r>
              <a:rPr lang="en-US" sz="3200" u="sng" dirty="0" smtClean="0">
                <a:latin typeface="Georgia" panose="02040502050405020303" pitchFamily="18" charset="0"/>
              </a:rPr>
              <a:t>FREE ENTERPRISE</a:t>
            </a:r>
            <a:r>
              <a:rPr lang="en-US" sz="3200" dirty="0" smtClean="0">
                <a:latin typeface="Georgia" panose="02040502050405020303" pitchFamily="18" charset="0"/>
              </a:rPr>
              <a:t> or </a:t>
            </a:r>
            <a:r>
              <a:rPr lang="en-US" sz="3200" u="sng" dirty="0" smtClean="0">
                <a:latin typeface="Georgia" panose="02040502050405020303" pitchFamily="18" charset="0"/>
              </a:rPr>
              <a:t>CAPITALISM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Georgia" panose="02040502050405020303" pitchFamily="18" charset="0"/>
              </a:rPr>
              <a:t>Ex. The United States, Western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200" dirty="0" smtClean="0">
                <a:latin typeface="Georgia" panose="02040502050405020303" pitchFamily="18" charset="0"/>
              </a:rPr>
              <a:t>Europe, Japan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1024"/>
            <a:ext cx="2209800" cy="173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191025"/>
            <a:ext cx="3539667" cy="286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205" y="3726319"/>
            <a:ext cx="58007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992" b="13891"/>
          <a:stretch/>
        </p:blipFill>
        <p:spPr>
          <a:xfrm>
            <a:off x="1" y="304800"/>
            <a:ext cx="121920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18" y="542656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Command Economy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1" y="5426569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Free Market </a:t>
            </a:r>
            <a:endParaRPr lang="en-US" sz="2400" b="1" dirty="0" smtClean="0">
              <a:latin typeface="Georgia" panose="02040502050405020303" pitchFamily="18" charset="0"/>
            </a:endParaRPr>
          </a:p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Laissez Faire Economy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572" t="10064" r="3572" b="9434"/>
          <a:stretch/>
        </p:blipFill>
        <p:spPr>
          <a:xfrm>
            <a:off x="9448800" y="2438400"/>
            <a:ext cx="198120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15400" y="249623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Do y because that’s how </a:t>
            </a:r>
            <a:r>
              <a:rPr lang="en-US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Grampa</a:t>
            </a:r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did it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438401"/>
            <a:ext cx="1981372" cy="819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29" y="2590800"/>
            <a:ext cx="1981372" cy="381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6301" y="26636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Do x or y as you see fit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3451" y="2634733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Do x… now!</a:t>
            </a: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9305" y="5333999"/>
            <a:ext cx="3162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Traditional Market Economy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47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2188</TotalTime>
  <Words>662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Georgia</vt:lpstr>
      <vt:lpstr>Wingdings 3</vt:lpstr>
      <vt:lpstr>Ion</vt:lpstr>
      <vt:lpstr>Economic Systems &amp; How the Government influences how I make money. </vt:lpstr>
      <vt:lpstr>Quick Review:</vt:lpstr>
      <vt:lpstr>PowerPoint Presentation</vt:lpstr>
      <vt:lpstr>All Economic Systems Must Consider the Following 4 Questions:</vt:lpstr>
      <vt:lpstr>Types of Economic Systems</vt:lpstr>
      <vt:lpstr>1. Traditional Economy</vt:lpstr>
      <vt:lpstr>2. Command Economy</vt:lpstr>
      <vt:lpstr>3. Free Market  Economy</vt:lpstr>
      <vt:lpstr>PowerPoint Presentation</vt:lpstr>
      <vt:lpstr>Mixed Economy</vt:lpstr>
      <vt:lpstr>American Mixed Economy</vt:lpstr>
      <vt:lpstr>Features of American Free Market Economy</vt:lpstr>
      <vt:lpstr>Features of American Free Market Economy (cont)</vt:lpstr>
      <vt:lpstr>Features of American Command Economy</vt:lpstr>
      <vt:lpstr>My Pizzeria</vt:lpstr>
      <vt:lpstr>My Pizzeria in a Free Market</vt:lpstr>
      <vt:lpstr>My Pizzeria in a Command Economy</vt:lpstr>
      <vt:lpstr>My Pizzeria in a Mixed Economy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Kilbourn</dc:creator>
  <cp:lastModifiedBy>Nathan Kilbourn</cp:lastModifiedBy>
  <cp:revision>35</cp:revision>
  <cp:lastPrinted>2012-09-13T18:57:17Z</cp:lastPrinted>
  <dcterms:created xsi:type="dcterms:W3CDTF">1601-01-01T00:00:00Z</dcterms:created>
  <dcterms:modified xsi:type="dcterms:W3CDTF">2017-01-17T16:39:51Z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