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Your Role as a Consumer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Mr. Kilbourn</a:t>
            </a:r>
            <a:endParaRPr lang="en-US" dirty="0"/>
          </a:p>
        </p:txBody>
      </p:sp>
      <p:pic>
        <p:nvPicPr>
          <p:cNvPr id="1026" name="Picture 2" descr="https://encrypted-tbn0.gstatic.com/images?q=tbn:ANd9GcRHrnjqc2oQv080Dwra9ZnV3YbUfDVb3HYU0IW_BS_RTawSmf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004" y="311825"/>
            <a:ext cx="4724958" cy="33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56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4937" y="228694"/>
            <a:ext cx="6386318" cy="1280890"/>
          </a:xfrm>
        </p:spPr>
        <p:txBody>
          <a:bodyPr/>
          <a:lstStyle/>
          <a:p>
            <a:r>
              <a:rPr lang="en-US" b="1" dirty="0" smtClean="0"/>
              <a:t>Checklist for Analyzing Ads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0984" y="1449859"/>
            <a:ext cx="7101016" cy="3777622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1. </a:t>
            </a:r>
            <a:r>
              <a:rPr lang="en-US" sz="2400" dirty="0" smtClean="0"/>
              <a:t>Does the ad only appeal to my emotions or does it provide facts?</a:t>
            </a:r>
          </a:p>
          <a:p>
            <a:r>
              <a:rPr lang="en-US" sz="2400" b="1" dirty="0" smtClean="0"/>
              <a:t>2. </a:t>
            </a:r>
            <a:r>
              <a:rPr lang="en-US" sz="2400" dirty="0" smtClean="0"/>
              <a:t>What are the special features of the product? Do I need any of said features?</a:t>
            </a:r>
          </a:p>
          <a:p>
            <a:r>
              <a:rPr lang="en-US" sz="2400" b="1" dirty="0" smtClean="0"/>
              <a:t>3. </a:t>
            </a:r>
            <a:r>
              <a:rPr lang="en-US" sz="2400" dirty="0" smtClean="0"/>
              <a:t>Does the ad tell me anything about operating costs?</a:t>
            </a:r>
          </a:p>
          <a:p>
            <a:r>
              <a:rPr lang="en-US" sz="2400" b="1" dirty="0" smtClean="0"/>
              <a:t>4. </a:t>
            </a:r>
            <a:r>
              <a:rPr lang="en-US" sz="2400" dirty="0" smtClean="0"/>
              <a:t>Does the ad tell me anything about a product’s durability or ability to last?</a:t>
            </a:r>
          </a:p>
          <a:p>
            <a:r>
              <a:rPr lang="en-US" sz="2400" b="1" dirty="0" smtClean="0"/>
              <a:t>5. </a:t>
            </a:r>
            <a:r>
              <a:rPr lang="en-US" sz="2400" dirty="0" smtClean="0"/>
              <a:t>Does the advertised price compare favorably with the price of similar products?</a:t>
            </a:r>
          </a:p>
          <a:p>
            <a:r>
              <a:rPr lang="en-US" sz="2400" b="1" dirty="0" smtClean="0"/>
              <a:t>6. </a:t>
            </a:r>
            <a:r>
              <a:rPr lang="en-US" sz="2400" dirty="0" smtClean="0"/>
              <a:t>Is the advertised price the entire price, or are there extra costs in small print?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11" y="1359243"/>
            <a:ext cx="3810000" cy="2486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11" y="3938924"/>
            <a:ext cx="3810000" cy="279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4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112" y="236932"/>
            <a:ext cx="5389540" cy="768085"/>
          </a:xfrm>
        </p:spPr>
        <p:txBody>
          <a:bodyPr/>
          <a:lstStyle/>
          <a:p>
            <a:r>
              <a:rPr lang="en-US" b="1" dirty="0" smtClean="0"/>
              <a:t>Comparison Shopping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64" y="1346933"/>
            <a:ext cx="12008236" cy="377762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After you have gathered the information about the make and model of the product you want, you must decide where to buy it</a:t>
            </a:r>
          </a:p>
          <a:p>
            <a:r>
              <a:rPr lang="en-US" sz="2000" dirty="0" smtClean="0"/>
              <a:t>To efficiently comparison shop, read newspaper ads, use the google… different online stores (like Amazon, Overstock, </a:t>
            </a:r>
            <a:r>
              <a:rPr lang="en-US" sz="2000" dirty="0" err="1" smtClean="0"/>
              <a:t>Wayfair</a:t>
            </a:r>
            <a:r>
              <a:rPr lang="en-US" sz="2000" dirty="0" smtClean="0"/>
              <a:t>, </a:t>
            </a:r>
            <a:r>
              <a:rPr lang="en-US" sz="2000" dirty="0" err="1" smtClean="0"/>
              <a:t>Zulily</a:t>
            </a:r>
            <a:r>
              <a:rPr lang="en-US" sz="2000" dirty="0" smtClean="0"/>
              <a:t>) visit different stores.</a:t>
            </a:r>
          </a:p>
          <a:p>
            <a:pPr marL="457200" lvl="1" indent="0">
              <a:buNone/>
            </a:pPr>
            <a:r>
              <a:rPr lang="en-US" sz="2000" dirty="0" smtClean="0"/>
              <a:t>* Look for warranties – some manufacturers guarantee their products and will replace them if they are faulty</a:t>
            </a:r>
          </a:p>
          <a:p>
            <a:pPr marL="457200" lvl="1" indent="0">
              <a:buNone/>
            </a:pPr>
            <a:r>
              <a:rPr lang="en-US" sz="2000" dirty="0" smtClean="0"/>
              <a:t>* Look for quality – not everything is better because it is a brand name, </a:t>
            </a:r>
            <a:r>
              <a:rPr lang="en-US" sz="2000" dirty="0" err="1" smtClean="0"/>
              <a:t>ofttimes</a:t>
            </a:r>
            <a:r>
              <a:rPr lang="en-US" sz="2000" dirty="0" smtClean="0"/>
              <a:t>  generic brands are just as good as brand names and cheaper </a:t>
            </a:r>
          </a:p>
        </p:txBody>
      </p:sp>
      <p:pic>
        <p:nvPicPr>
          <p:cNvPr id="7170" name="Picture 2" descr="http://www.advisor.ca/wp-content/uploads/2013/03/man-comparison-shopping-deci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07" y="4441653"/>
            <a:ext cx="3020540" cy="226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cdn.thetechbulletin.com/wp-content/uploads/2014/06/popular-comparison-shopping-engines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1" b="12960"/>
          <a:stretch/>
        </p:blipFill>
        <p:spPr bwMode="auto">
          <a:xfrm>
            <a:off x="3739977" y="4352496"/>
            <a:ext cx="4370381" cy="244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088" y="4441653"/>
            <a:ext cx="3394106" cy="226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9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6087" y="169741"/>
            <a:ext cx="8915400" cy="377762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Think of an advertisement you have seen recently and describe it to me in writing. Then compare the ad by applying it to the 6 points on the checklist for analyzing ads.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209" y="2243330"/>
            <a:ext cx="3175965" cy="2115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189" y="2873074"/>
            <a:ext cx="2903481" cy="38605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101" y="4543301"/>
            <a:ext cx="3180320" cy="21244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2549" y="5744425"/>
            <a:ext cx="2914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Chuck Norris – Splits on a plane selling Christmas Lights spoofing JCVD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89" y="3300926"/>
            <a:ext cx="4249982" cy="23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4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1795" y="644609"/>
            <a:ext cx="9984259" cy="3777622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Consumerism</a:t>
            </a:r>
            <a:r>
              <a:rPr lang="en-US" sz="3200" dirty="0" smtClean="0"/>
              <a:t> </a:t>
            </a:r>
            <a:r>
              <a:rPr lang="en-US" sz="3200" dirty="0" smtClean="0"/>
              <a:t>- </a:t>
            </a:r>
            <a:r>
              <a:rPr lang="en-US" sz="3200" dirty="0" smtClean="0"/>
              <a:t>a movement to educate buyers about the purchases they make and to demand better and safer products from manufacturers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082" y="2811866"/>
            <a:ext cx="5183659" cy="404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1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Consumer Rights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184" y="1499286"/>
            <a:ext cx="10261815" cy="3777622"/>
          </a:xfrm>
        </p:spPr>
        <p:txBody>
          <a:bodyPr>
            <a:noAutofit/>
          </a:bodyPr>
          <a:lstStyle/>
          <a:p>
            <a:r>
              <a:rPr lang="en-US" sz="2800" dirty="0" smtClean="0"/>
              <a:t>As a consumer in this country, you have the right to:</a:t>
            </a:r>
          </a:p>
          <a:p>
            <a:pPr lvl="1"/>
            <a:r>
              <a:rPr lang="en-US" sz="2400" dirty="0" smtClean="0"/>
              <a:t>Safety against any goods or services that could be dangerous to life or health</a:t>
            </a:r>
          </a:p>
          <a:p>
            <a:pPr lvl="1"/>
            <a:r>
              <a:rPr lang="en-US" sz="2400" dirty="0" smtClean="0"/>
              <a:t>To be informed about products to better make rational choices</a:t>
            </a:r>
          </a:p>
          <a:p>
            <a:pPr lvl="1"/>
            <a:r>
              <a:rPr lang="en-US" sz="2400" dirty="0" smtClean="0"/>
              <a:t>To choose, so that the market remains competitive</a:t>
            </a:r>
          </a:p>
          <a:p>
            <a:pPr lvl="1"/>
            <a:r>
              <a:rPr lang="en-US" sz="2400" dirty="0" smtClean="0"/>
              <a:t>To be heard, so that consumer interests will be listened to</a:t>
            </a:r>
          </a:p>
          <a:p>
            <a:pPr lvl="1"/>
            <a:r>
              <a:rPr lang="en-US" sz="2400" dirty="0" smtClean="0"/>
              <a:t>To obtain from the manufacturer adequate payment in money or goods for financial or physical damages caused by their products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131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5877" y="311072"/>
            <a:ext cx="8911687" cy="1280890"/>
          </a:xfrm>
        </p:spPr>
        <p:txBody>
          <a:bodyPr/>
          <a:lstStyle/>
          <a:p>
            <a:r>
              <a:rPr lang="en-US" b="1" dirty="0" smtClean="0"/>
              <a:t>Consumer Responsibilities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232" y="1264554"/>
            <a:ext cx="12010768" cy="5593445"/>
          </a:xfrm>
        </p:spPr>
        <p:txBody>
          <a:bodyPr>
            <a:normAutofit fontScale="62500" lnSpcReduction="20000"/>
          </a:bodyPr>
          <a:lstStyle/>
          <a:p>
            <a:r>
              <a:rPr lang="en-US" sz="4000" dirty="0" smtClean="0"/>
              <a:t>You not only have </a:t>
            </a:r>
            <a:r>
              <a:rPr lang="en-US" sz="4000" dirty="0"/>
              <a:t>consumer </a:t>
            </a:r>
            <a:r>
              <a:rPr lang="en-US" sz="4000" dirty="0" smtClean="0"/>
              <a:t>rights, you also have 8 consumer responsibilities:</a:t>
            </a:r>
          </a:p>
          <a:p>
            <a:pPr lvl="1"/>
            <a:r>
              <a:rPr lang="en-US" sz="3400" dirty="0" smtClean="0"/>
              <a:t>Report the problem immediately (if you try to fix it you may void the warranty)</a:t>
            </a:r>
          </a:p>
          <a:p>
            <a:pPr lvl="1"/>
            <a:r>
              <a:rPr lang="en-US" sz="3400" dirty="0" smtClean="0"/>
              <a:t>State the problem and suggest a fair and just solution (usually a replacement or refund)</a:t>
            </a:r>
          </a:p>
          <a:p>
            <a:pPr lvl="1"/>
            <a:r>
              <a:rPr lang="en-US" sz="3400" dirty="0" smtClean="0"/>
              <a:t>Include important documents such as receipts, warranties, or contracts</a:t>
            </a:r>
          </a:p>
          <a:p>
            <a:pPr lvl="1"/>
            <a:r>
              <a:rPr lang="en-US" sz="3400" dirty="0" smtClean="0"/>
              <a:t>Describe all the actions that you have taken to try and correct the problem</a:t>
            </a:r>
          </a:p>
          <a:p>
            <a:pPr lvl="1"/>
            <a:r>
              <a:rPr lang="en-US" sz="3400" dirty="0" smtClean="0"/>
              <a:t>Keep record of your efforts to get it fixed (names and dates)</a:t>
            </a:r>
          </a:p>
          <a:p>
            <a:pPr lvl="1"/>
            <a:r>
              <a:rPr lang="en-US" sz="3400" dirty="0" smtClean="0"/>
              <a:t>Allow reasonable time for the problem to be solved after contacting new sources (give people adequate time to fix the issue before going to someone else to fix it)</a:t>
            </a:r>
          </a:p>
          <a:p>
            <a:pPr lvl="1"/>
            <a:r>
              <a:rPr lang="en-US" sz="3400" dirty="0" smtClean="0"/>
              <a:t>If you have to contact the manufacturer yourself, try to do so in writing so that you can keep a copy (letter, e-mail, chat box)</a:t>
            </a:r>
          </a:p>
          <a:p>
            <a:pPr lvl="1"/>
            <a:r>
              <a:rPr lang="en-US" sz="3400" dirty="0" smtClean="0"/>
              <a:t>Keep Cool and remember that the people you are dealing with are usually not the people that caused the issue.</a:t>
            </a:r>
          </a:p>
          <a:p>
            <a:pPr lvl="2"/>
            <a:r>
              <a:rPr lang="en-US" sz="3200" dirty="0" smtClean="0"/>
              <a:t>* </a:t>
            </a:r>
            <a:r>
              <a:rPr lang="en-US" sz="3200" b="1" u="sng" dirty="0" smtClean="0"/>
              <a:t>Ethical Manner</a:t>
            </a:r>
            <a:r>
              <a:rPr lang="en-US" sz="3200" dirty="0" smtClean="0"/>
              <a:t> – acting in accordance with moral and ethical convictions about right and wrong 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870" y="74141"/>
            <a:ext cx="1859563" cy="14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1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0488" y="2240692"/>
            <a:ext cx="8915400" cy="222421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Describe 2 examples of how you educated yourself about a product before buying it.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7560" y="122666"/>
            <a:ext cx="2362200" cy="1933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667" t="2252" r="28523" b="2036"/>
          <a:stretch/>
        </p:blipFill>
        <p:spPr>
          <a:xfrm>
            <a:off x="255374" y="1287448"/>
            <a:ext cx="2446638" cy="546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9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8602" y="129840"/>
            <a:ext cx="5373064" cy="1280890"/>
          </a:xfrm>
        </p:spPr>
        <p:txBody>
          <a:bodyPr/>
          <a:lstStyle/>
          <a:p>
            <a:r>
              <a:rPr lang="en-US" b="1" dirty="0" smtClean="0"/>
              <a:t>Consumption, Income, and Decision Making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8472" y="1720077"/>
            <a:ext cx="8915400" cy="3777622"/>
          </a:xfrm>
        </p:spPr>
        <p:txBody>
          <a:bodyPr/>
          <a:lstStyle/>
          <a:p>
            <a:pPr marL="342900" lvl="1" indent="-342900"/>
            <a:r>
              <a:rPr lang="en-US" sz="3200" b="1" u="sng" dirty="0" smtClean="0"/>
              <a:t>Consumer</a:t>
            </a:r>
            <a:r>
              <a:rPr lang="en-US" sz="3200" dirty="0" smtClean="0"/>
              <a:t> - </a:t>
            </a:r>
            <a:r>
              <a:rPr lang="en-US" sz="3200" dirty="0"/>
              <a:t>a person who purchases goods and services for personal </a:t>
            </a:r>
            <a:r>
              <a:rPr lang="en-US" sz="3200" dirty="0" smtClean="0"/>
              <a:t>use</a:t>
            </a:r>
          </a:p>
          <a:p>
            <a:pPr marL="742950" lvl="2" indent="-342900"/>
            <a:r>
              <a:rPr lang="en-US" sz="2800" dirty="0" smtClean="0"/>
              <a:t>If </a:t>
            </a:r>
            <a:r>
              <a:rPr lang="en-US" sz="2800" dirty="0"/>
              <a:t>you buy stuff</a:t>
            </a:r>
            <a:r>
              <a:rPr lang="en-US" sz="2800" dirty="0" smtClean="0"/>
              <a:t>, for any reason,  </a:t>
            </a:r>
            <a:r>
              <a:rPr lang="en-US" sz="2800" dirty="0"/>
              <a:t>you’re a consumer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2050" name="Picture 2" descr="http://newhope360.com/site-files/newhope360.com/files/uploads/2013/02/excitedshop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649" y="3803292"/>
            <a:ext cx="5329881" cy="300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1.gstatic.com/images?q=tbn:ANd9GcR2htSfQ606A7R2sd5ckDcM9L-Qglnq-wiy_PDbf2qX3ltgUdv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72" y="1720077"/>
            <a:ext cx="2781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63" y="4260976"/>
            <a:ext cx="38100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8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154" y="111375"/>
            <a:ext cx="8911687" cy="1280890"/>
          </a:xfrm>
        </p:spPr>
        <p:txBody>
          <a:bodyPr/>
          <a:lstStyle/>
          <a:p>
            <a:r>
              <a:rPr lang="en-US" b="1" dirty="0" smtClean="0"/>
              <a:t>Disposable and Discretionary Income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8459" y="990865"/>
            <a:ext cx="8915400" cy="3777622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Your role as a consumer depends on your ability to consume</a:t>
            </a:r>
          </a:p>
          <a:p>
            <a:r>
              <a:rPr lang="en-US" sz="2600" b="1" u="sng" dirty="0" smtClean="0"/>
              <a:t>Disposable Income</a:t>
            </a:r>
            <a:r>
              <a:rPr lang="en-US" sz="2600" b="1" dirty="0" smtClean="0"/>
              <a:t> </a:t>
            </a:r>
            <a:r>
              <a:rPr lang="en-US" sz="2600" dirty="0" smtClean="0"/>
              <a:t>– income/money remaining after taxes</a:t>
            </a:r>
          </a:p>
          <a:p>
            <a:pPr lvl="1"/>
            <a:r>
              <a:rPr lang="en-US" sz="2600" dirty="0" smtClean="0"/>
              <a:t>This money is usually spent on needs like food, clothes, and housing.</a:t>
            </a:r>
          </a:p>
          <a:p>
            <a:r>
              <a:rPr lang="en-US" sz="2600" b="1" u="sng" dirty="0" smtClean="0"/>
              <a:t>Discretionary Income</a:t>
            </a:r>
            <a:r>
              <a:rPr lang="en-US" sz="2600" b="1" dirty="0" smtClean="0"/>
              <a:t> </a:t>
            </a:r>
            <a:r>
              <a:rPr lang="en-US" sz="2600" dirty="0" smtClean="0"/>
              <a:t>– income/money remaining after all needs have been bought or paid for</a:t>
            </a:r>
          </a:p>
          <a:p>
            <a:pPr lvl="1"/>
            <a:r>
              <a:rPr lang="en-US" sz="2600" dirty="0" smtClean="0"/>
              <a:t>This money is usually spent on wants/luxury items or saved.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http://www.armywifenetwork.com/wp-content/uploads/2014/09/define-necess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59" y="4496371"/>
            <a:ext cx="4572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416" y="4596713"/>
            <a:ext cx="3665165" cy="2078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59" y="2765705"/>
            <a:ext cx="2276751" cy="1611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60" y="1175840"/>
            <a:ext cx="2276751" cy="1519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1473" y="4496371"/>
            <a:ext cx="3265715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4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2796" y="607634"/>
            <a:ext cx="8911687" cy="1280890"/>
          </a:xfrm>
        </p:spPr>
        <p:txBody>
          <a:bodyPr/>
          <a:lstStyle/>
          <a:p>
            <a:r>
              <a:rPr lang="en-US" b="1" dirty="0" smtClean="0"/>
              <a:t>Decision Making as a Consumer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639330"/>
            <a:ext cx="8915400" cy="3777622"/>
          </a:xfrm>
        </p:spPr>
        <p:txBody>
          <a:bodyPr>
            <a:noAutofit/>
          </a:bodyPr>
          <a:lstStyle/>
          <a:p>
            <a:r>
              <a:rPr lang="en-US" sz="2800" dirty="0" smtClean="0"/>
              <a:t>To buy or not to buy</a:t>
            </a:r>
          </a:p>
          <a:p>
            <a:pPr lvl="1"/>
            <a:r>
              <a:rPr lang="en-US" sz="2400" dirty="0" smtClean="0"/>
              <a:t>Basic, but always should be considered</a:t>
            </a:r>
          </a:p>
          <a:p>
            <a:pPr lvl="1"/>
            <a:r>
              <a:rPr lang="en-US" sz="2400" dirty="0" smtClean="0"/>
              <a:t>Do I really need this? What are the trade-offs?</a:t>
            </a:r>
            <a:endParaRPr lang="en-US" sz="2400" dirty="0"/>
          </a:p>
          <a:p>
            <a:r>
              <a:rPr lang="en-US" sz="2800" b="1" u="sng" dirty="0" smtClean="0"/>
              <a:t>Scarce Resources</a:t>
            </a:r>
            <a:r>
              <a:rPr lang="en-US" sz="2800" b="1" dirty="0" smtClean="0"/>
              <a:t> </a:t>
            </a:r>
            <a:r>
              <a:rPr lang="en-US" sz="2800" dirty="0" smtClean="0"/>
              <a:t>– Once you decide to buy something at least two scarce resources are involved.</a:t>
            </a:r>
          </a:p>
          <a:p>
            <a:pPr lvl="1"/>
            <a:r>
              <a:rPr lang="en-US" sz="2200" dirty="0" smtClean="0"/>
              <a:t>Time and money</a:t>
            </a:r>
          </a:p>
          <a:p>
            <a:pPr lvl="2"/>
            <a:r>
              <a:rPr lang="en-US" sz="2200" dirty="0" smtClean="0"/>
              <a:t>Time is spent deciding what to get, which is the best for my money, where to buy, etc. </a:t>
            </a:r>
          </a:p>
          <a:p>
            <a:pPr lvl="2"/>
            <a:r>
              <a:rPr lang="en-US" sz="2200" dirty="0" smtClean="0"/>
              <a:t>Money... Nothing is free.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03" y="4927609"/>
            <a:ext cx="2420081" cy="1815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6547" b="26241"/>
          <a:stretch/>
        </p:blipFill>
        <p:spPr>
          <a:xfrm>
            <a:off x="9319525" y="5486265"/>
            <a:ext cx="2776152" cy="1310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04" y="2110331"/>
            <a:ext cx="2315822" cy="1570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2352" y="118208"/>
            <a:ext cx="2483325" cy="100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2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7189" y="600204"/>
            <a:ext cx="8915400" cy="3777622"/>
          </a:xfrm>
        </p:spPr>
        <p:txBody>
          <a:bodyPr>
            <a:normAutofit fontScale="92500" lnSpcReduction="10000"/>
          </a:bodyPr>
          <a:lstStyle/>
          <a:p>
            <a:pPr marL="342900" lvl="1" indent="-342900"/>
            <a:r>
              <a:rPr lang="en-US" sz="2200" b="1" u="sng" dirty="0" smtClean="0"/>
              <a:t>Opportunity Cost</a:t>
            </a:r>
            <a:r>
              <a:rPr lang="en-US" sz="2200" b="1" dirty="0" smtClean="0"/>
              <a:t> </a:t>
            </a:r>
            <a:r>
              <a:rPr lang="en-US" sz="2200" dirty="0"/>
              <a:t>- </a:t>
            </a:r>
            <a:r>
              <a:rPr lang="en-US" sz="2200" dirty="0" smtClean="0"/>
              <a:t>The </a:t>
            </a:r>
            <a:r>
              <a:rPr lang="en-US" sz="2200" dirty="0"/>
              <a:t>benefit, profit, or value of something that must be given up to acquire or achieve something else</a:t>
            </a:r>
            <a:r>
              <a:rPr lang="en-US" sz="2200" dirty="0" smtClean="0"/>
              <a:t>. </a:t>
            </a:r>
          </a:p>
          <a:p>
            <a:pPr marL="742950" lvl="2" indent="-342900"/>
            <a:r>
              <a:rPr lang="en-US" sz="2200" dirty="0" smtClean="0"/>
              <a:t>In general, the higher the quality the higher the cost and the lower the quality the lower the cost.</a:t>
            </a:r>
          </a:p>
          <a:p>
            <a:r>
              <a:rPr lang="en-US" sz="2200" b="1" u="sng" dirty="0" smtClean="0"/>
              <a:t>Rational Choice</a:t>
            </a:r>
            <a:r>
              <a:rPr lang="en-US" sz="2200" dirty="0" smtClean="0"/>
              <a:t> – the alternative that has the best </a:t>
            </a:r>
            <a:r>
              <a:rPr lang="en-US" sz="2200" u="sng" dirty="0" smtClean="0"/>
              <a:t>perceived</a:t>
            </a:r>
            <a:r>
              <a:rPr lang="en-US" sz="2200" dirty="0" smtClean="0"/>
              <a:t> cost</a:t>
            </a:r>
          </a:p>
          <a:p>
            <a:pPr lvl="1"/>
            <a:r>
              <a:rPr lang="en-US" sz="2200" dirty="0" smtClean="0"/>
              <a:t>When making consumer decisions based on opportunity cost then you are making a careful yet rational choice.</a:t>
            </a:r>
          </a:p>
          <a:p>
            <a:pPr lvl="1"/>
            <a:r>
              <a:rPr lang="en-US" sz="2200" dirty="0" smtClean="0"/>
              <a:t>These choices involve getting the best-quality item that is the least expensive comparably.</a:t>
            </a:r>
          </a:p>
          <a:p>
            <a:pPr lvl="1"/>
            <a:r>
              <a:rPr lang="en-US" sz="2200" dirty="0" smtClean="0"/>
              <a:t>You make rational choices when you make purchases that you believe can best satisfy your wants and needs. 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7128" y="414268"/>
            <a:ext cx="1825271" cy="2189706"/>
          </a:xfrm>
          <a:prstGeom prst="rect">
            <a:avLst/>
          </a:prstGeom>
        </p:spPr>
      </p:pic>
      <p:pic>
        <p:nvPicPr>
          <p:cNvPr id="4098" name="Picture 2" descr="https://upload.wikimedia.org/wikipedia/commons/thumb/a/a0/Ford_Motor_Company_Logo.svg/2000px-Ford_Motor_Company_Logo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837" y="4563762"/>
            <a:ext cx="5735595" cy="229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datalogics.com/images/windows-sto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30" y="3948514"/>
            <a:ext cx="2999517" cy="299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2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8142" y="197930"/>
            <a:ext cx="10593858" cy="3385529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/>
              <a:t>List the 3 </a:t>
            </a:r>
            <a:r>
              <a:rPr lang="en-US" sz="4000" u="sng" dirty="0" smtClean="0"/>
              <a:t>most</a:t>
            </a:r>
            <a:r>
              <a:rPr lang="en-US" sz="4000" dirty="0" smtClean="0"/>
              <a:t> major or expensive purchases that you have most recently made. </a:t>
            </a:r>
          </a:p>
          <a:p>
            <a:pPr lvl="1"/>
            <a:r>
              <a:rPr lang="en-US" sz="3600" dirty="0" smtClean="0"/>
              <a:t>Explain why you think you did or did not apply rational choices when making each of </a:t>
            </a:r>
            <a:r>
              <a:rPr lang="en-US" sz="3600" smtClean="0"/>
              <a:t>those purchases.</a:t>
            </a:r>
            <a:endParaRPr lang="en-US" sz="3600" dirty="0" smtClean="0"/>
          </a:p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46" y="4130453"/>
            <a:ext cx="3904865" cy="2653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406" t="4596" r="11892" b="14836"/>
          <a:stretch/>
        </p:blipFill>
        <p:spPr>
          <a:xfrm>
            <a:off x="4621427" y="3649584"/>
            <a:ext cx="3393989" cy="3134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781" r="10106"/>
          <a:stretch/>
        </p:blipFill>
        <p:spPr>
          <a:xfrm>
            <a:off x="8410832" y="4234249"/>
            <a:ext cx="3720304" cy="254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7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818" y="566445"/>
            <a:ext cx="5488394" cy="1280890"/>
          </a:xfrm>
        </p:spPr>
        <p:txBody>
          <a:bodyPr/>
          <a:lstStyle/>
          <a:p>
            <a:r>
              <a:rPr lang="en-US" b="1" dirty="0" smtClean="0"/>
              <a:t>Gathering Information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899" y="1399244"/>
            <a:ext cx="8915400" cy="3777622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How much information do you need?</a:t>
            </a:r>
          </a:p>
          <a:p>
            <a:pPr lvl="1"/>
            <a:r>
              <a:rPr lang="en-US" sz="2000" dirty="0" smtClean="0"/>
              <a:t>Information is costly because it involves your time</a:t>
            </a:r>
          </a:p>
          <a:p>
            <a:pPr lvl="1"/>
            <a:r>
              <a:rPr lang="en-US" sz="2000" dirty="0" smtClean="0"/>
              <a:t>Obtain only as much information as is worthwhile</a:t>
            </a:r>
          </a:p>
          <a:p>
            <a:pPr lvl="1"/>
            <a:r>
              <a:rPr lang="en-US" sz="2000" dirty="0" smtClean="0"/>
              <a:t>The value of your time and effort spent gathering information should not be greater than the value you receive from making the best choice of product for yourself.</a:t>
            </a:r>
            <a:endParaRPr lang="en-US" sz="2000" dirty="0"/>
          </a:p>
        </p:txBody>
      </p:sp>
      <p:pic>
        <p:nvPicPr>
          <p:cNvPr id="5122" name="Picture 2" descr="http://hippotential.files.wordpress.com/2012/09/information-gathe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438" y="180975"/>
            <a:ext cx="3052326" cy="255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2.bp.blogspot.com/-AjRUgzPqxOs/Trm_Su1sN1I/AAAAAAAAAAc/go43BPpt79k/s1600/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481" y="3470614"/>
            <a:ext cx="4455468" cy="341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bpisecurity.com/wp-content/uploads/2012/12/man_studying_in_a_library_fan201234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t="-2906" r="-2247" b="7461"/>
          <a:stretch/>
        </p:blipFill>
        <p:spPr bwMode="auto">
          <a:xfrm>
            <a:off x="254428" y="3896394"/>
            <a:ext cx="4342285" cy="288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46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121602"/>
            <a:ext cx="5661389" cy="1280890"/>
          </a:xfrm>
        </p:spPr>
        <p:txBody>
          <a:bodyPr/>
          <a:lstStyle/>
          <a:p>
            <a:pPr algn="ctr"/>
            <a:r>
              <a:rPr lang="en-US" b="1" dirty="0" smtClean="0"/>
              <a:t>Developing a Consumer Knowledge Base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1948" y="1295401"/>
            <a:ext cx="8915400" cy="377762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As you shop for different products you will begin to develop a consumer knowledge base.</a:t>
            </a:r>
          </a:p>
          <a:p>
            <a:pPr lvl="1"/>
            <a:r>
              <a:rPr lang="en-US" sz="2000" dirty="0" smtClean="0"/>
              <a:t>Information you obtain looking for and buying one product will likely help you make better consumer decisions in the future</a:t>
            </a:r>
          </a:p>
          <a:p>
            <a:pPr lvl="1"/>
            <a:r>
              <a:rPr lang="en-US" sz="2000" dirty="0" smtClean="0"/>
              <a:t>The more you speak to salespeople the more skilled you will get at getting accurate and pertinent information from them</a:t>
            </a:r>
          </a:p>
          <a:p>
            <a:pPr lvl="2"/>
            <a:r>
              <a:rPr lang="en-US" sz="2000" dirty="0" smtClean="0"/>
              <a:t>*use the internet and see what real people say about the product</a:t>
            </a:r>
            <a:endParaRPr lang="en-US" sz="2000" dirty="0"/>
          </a:p>
        </p:txBody>
      </p:sp>
      <p:pic>
        <p:nvPicPr>
          <p:cNvPr id="6146" name="Picture 2" descr="http://www.likeriot.com/wp-content/uploads/2015/06/milk-funny-amazon-review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5373" r="665" b="18515"/>
          <a:stretch/>
        </p:blipFill>
        <p:spPr bwMode="auto">
          <a:xfrm>
            <a:off x="4201297" y="4020065"/>
            <a:ext cx="7932825" cy="278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amnavigator.com/blog/wp-content/uploads/2009/10/reviews_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92" y="4192592"/>
            <a:ext cx="3798586" cy="260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93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7890" y="400472"/>
            <a:ext cx="8911687" cy="1280890"/>
          </a:xfrm>
        </p:spPr>
        <p:txBody>
          <a:bodyPr/>
          <a:lstStyle/>
          <a:p>
            <a:r>
              <a:rPr lang="en-US" b="1" dirty="0" smtClean="0"/>
              <a:t>Using Advertising Wisely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995" y="1264555"/>
            <a:ext cx="12019005" cy="350108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Advertising is everywhere… beware</a:t>
            </a:r>
          </a:p>
          <a:p>
            <a:r>
              <a:rPr lang="en-US" sz="2000" b="1" u="sng" dirty="0" smtClean="0"/>
              <a:t>Competitive Advertising</a:t>
            </a:r>
            <a:r>
              <a:rPr lang="en-US" sz="2000" b="1" dirty="0" smtClean="0"/>
              <a:t> </a:t>
            </a:r>
            <a:r>
              <a:rPr lang="en-US" sz="2000" dirty="0" smtClean="0"/>
              <a:t>– advertising that attempts to persuade consumers that a product is different and superior to others</a:t>
            </a:r>
          </a:p>
          <a:p>
            <a:r>
              <a:rPr lang="en-US" sz="2000" b="1" u="sng" dirty="0" smtClean="0"/>
              <a:t>Informative Advertising</a:t>
            </a:r>
            <a:r>
              <a:rPr lang="en-US" sz="2000" b="1" dirty="0" smtClean="0"/>
              <a:t> </a:t>
            </a:r>
            <a:r>
              <a:rPr lang="en-US" sz="2000" dirty="0" smtClean="0"/>
              <a:t>– beneficial advertising that gives consumers information about a product</a:t>
            </a:r>
          </a:p>
          <a:p>
            <a:r>
              <a:rPr lang="en-US" sz="2000" b="1" u="sng" dirty="0" smtClean="0"/>
              <a:t>Bait &amp; Switch</a:t>
            </a:r>
            <a:r>
              <a:rPr lang="en-US" sz="2000" b="1" dirty="0" smtClean="0"/>
              <a:t> </a:t>
            </a:r>
            <a:r>
              <a:rPr lang="en-US" sz="2000" dirty="0" smtClean="0"/>
              <a:t>– false advertising that attracts consumers with amazing products at great prices when said product is for whatever reason unavailable </a:t>
            </a:r>
          </a:p>
          <a:p>
            <a:pPr lvl="1"/>
            <a:r>
              <a:rPr lang="en-US" sz="2000" dirty="0" smtClean="0"/>
              <a:t>The only purpose is to get consumers into the store with the hope that they will buy other products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647" r="32900" b="33342"/>
          <a:stretch/>
        </p:blipFill>
        <p:spPr>
          <a:xfrm>
            <a:off x="10511480" y="4322156"/>
            <a:ext cx="1458097" cy="2535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780" y="4316327"/>
            <a:ext cx="2299609" cy="2541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12240"/>
          <a:stretch/>
        </p:blipFill>
        <p:spPr>
          <a:xfrm>
            <a:off x="4765237" y="4570922"/>
            <a:ext cx="3103863" cy="2032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9908" y="88365"/>
            <a:ext cx="2631475" cy="1494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4749" b="10548"/>
          <a:stretch/>
        </p:blipFill>
        <p:spPr>
          <a:xfrm>
            <a:off x="357655" y="4663738"/>
            <a:ext cx="3374085" cy="213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5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280</TotalTime>
  <Words>1080</Words>
  <Application>Microsoft Office PowerPoint</Application>
  <PresentationFormat>Widescreen</PresentationFormat>
  <Paragraphs>77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Wisp</vt:lpstr>
      <vt:lpstr>Your Role as a Consumer</vt:lpstr>
      <vt:lpstr>Consumption, Income, and Decision Making</vt:lpstr>
      <vt:lpstr>Disposable and Discretionary Income</vt:lpstr>
      <vt:lpstr>Decision Making as a Consumer</vt:lpstr>
      <vt:lpstr>PowerPoint Presentation</vt:lpstr>
      <vt:lpstr>PowerPoint Presentation</vt:lpstr>
      <vt:lpstr>Gathering Information</vt:lpstr>
      <vt:lpstr>Developing a Consumer Knowledge Base</vt:lpstr>
      <vt:lpstr>Using Advertising Wisely</vt:lpstr>
      <vt:lpstr>Checklist for Analyzing Ads</vt:lpstr>
      <vt:lpstr>Comparison Shopping</vt:lpstr>
      <vt:lpstr>PowerPoint Presentation</vt:lpstr>
      <vt:lpstr>PowerPoint Presentation</vt:lpstr>
      <vt:lpstr>Consumer Rights</vt:lpstr>
      <vt:lpstr>Consumer Responsibilities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Role as a Consumer</dc:title>
  <dc:creator>Nathan Kilbourn</dc:creator>
  <cp:lastModifiedBy>Nathan Kilbourn</cp:lastModifiedBy>
  <cp:revision>27</cp:revision>
  <dcterms:created xsi:type="dcterms:W3CDTF">2016-01-31T18:58:44Z</dcterms:created>
  <dcterms:modified xsi:type="dcterms:W3CDTF">2017-02-21T19:12:50Z</dcterms:modified>
</cp:coreProperties>
</file>