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75" r:id="rId7"/>
    <p:sldId id="264" r:id="rId8"/>
    <p:sldId id="263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7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6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3" y="2733709"/>
            <a:ext cx="8092357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41"/>
            <a:ext cx="8144135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74207" y="5936189"/>
            <a:ext cx="2743200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1202" y="5936190"/>
            <a:ext cx="5362221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2750337"/>
            <a:ext cx="1827057" cy="1356442"/>
          </a:xfrm>
        </p:spPr>
        <p:txBody>
          <a:bodyPr/>
          <a:lstStyle/>
          <a:p>
            <a:fld id="{486B5BD8-359B-4B04-821F-4B3781DFFB7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08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1"/>
            <a:ext cx="1221595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4" y="4711617"/>
            <a:ext cx="9193027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08852" y="609599"/>
            <a:ext cx="919537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202" y="5256099"/>
            <a:ext cx="9193029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75251" y="4711311"/>
            <a:ext cx="1533115" cy="1090789"/>
          </a:xfrm>
        </p:spPr>
        <p:txBody>
          <a:bodyPr/>
          <a:lstStyle/>
          <a:p>
            <a:fld id="{25B84D19-A35E-48B3-A9A4-30C2D532C6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74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1"/>
            <a:ext cx="1221595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007" y="609597"/>
            <a:ext cx="9195379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851" y="4710340"/>
            <a:ext cx="9185535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75251" y="4711617"/>
            <a:ext cx="1533115" cy="1090789"/>
          </a:xfrm>
        </p:spPr>
        <p:txBody>
          <a:bodyPr/>
          <a:lstStyle/>
          <a:p>
            <a:fld id="{25B84D19-A35E-48B3-A9A4-30C2D532C6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14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1"/>
            <a:ext cx="1221595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895" y="616984"/>
            <a:ext cx="8566863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19252" y="3660763"/>
            <a:ext cx="798364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852" y="4710340"/>
            <a:ext cx="9205225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75251" y="4709927"/>
            <a:ext cx="1533115" cy="1090789"/>
          </a:xfrm>
        </p:spPr>
        <p:txBody>
          <a:bodyPr/>
          <a:lstStyle/>
          <a:p>
            <a:fld id="{25B84D19-A35E-48B3-A9A4-30C2D532C6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1243" y="748116"/>
            <a:ext cx="711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sz="7200" dirty="0">
                <a:solidFill>
                  <a:prstClr val="white"/>
                </a:solidFill>
                <a:effectLst/>
                <a:latin typeface="Arial" charset="0"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289588" y="2998574"/>
            <a:ext cx="6096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0" fontAlgn="base" hangingPunct="0">
              <a:spcAft>
                <a:spcPct val="0"/>
              </a:spcAft>
            </a:pPr>
            <a:r>
              <a:rPr lang="en-US" sz="7200" dirty="0">
                <a:solidFill>
                  <a:prstClr val="white"/>
                </a:solidFill>
                <a:effectLst/>
                <a:latin typeface="Arial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4633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1"/>
            <a:ext cx="1221595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851" y="4710340"/>
            <a:ext cx="9195379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852" y="5300150"/>
            <a:ext cx="9195379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75251" y="4709927"/>
            <a:ext cx="1533115" cy="1090789"/>
          </a:xfrm>
        </p:spPr>
        <p:txBody>
          <a:bodyPr/>
          <a:lstStyle/>
          <a:p>
            <a:fld id="{25B84D19-A35E-48B3-A9A4-30C2D532C6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8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1"/>
            <a:ext cx="1221595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08852" y="753228"/>
            <a:ext cx="9195379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10172" y="2329489"/>
            <a:ext cx="2926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19703" y="3015291"/>
            <a:ext cx="292608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37884" y="2336873"/>
            <a:ext cx="2926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39613" y="3007907"/>
            <a:ext cx="292608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68181" y="2336873"/>
            <a:ext cx="2926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978027" y="3007906"/>
            <a:ext cx="292608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4D19-A35E-48B3-A9A4-30C2D532C6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68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1"/>
            <a:ext cx="1221595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08852" y="753228"/>
            <a:ext cx="9195379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09856" y="4297503"/>
            <a:ext cx="2923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09856" y="2336873"/>
            <a:ext cx="29230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09856" y="4873765"/>
            <a:ext cx="292300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329" y="4297503"/>
            <a:ext cx="295342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27329" y="2336873"/>
            <a:ext cx="295342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25977" y="4873764"/>
            <a:ext cx="29573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74705" y="4297503"/>
            <a:ext cx="29257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974704" y="2336873"/>
            <a:ext cx="292577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974579" y="4873762"/>
            <a:ext cx="292965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4D19-A35E-48B3-A9A4-30C2D532C6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85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1"/>
            <a:ext cx="1221595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852" y="753228"/>
            <a:ext cx="9195379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B562-3FF0-48E9-8D95-8C2C8203EFA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4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7244167" y="2519146"/>
            <a:ext cx="6862555" cy="1824265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53064" y="609597"/>
            <a:ext cx="1426136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9"/>
            <a:ext cx="8768479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525" y="5936189"/>
            <a:ext cx="2743200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2" y="5936190"/>
            <a:ext cx="6025279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8203" y="5432500"/>
            <a:ext cx="1532848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1E5D0638-7152-407C-B7D6-32CA2D24AB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6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1"/>
            <a:ext cx="1221595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D251-92E5-49BF-BA15-44B4817DCCB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34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3"/>
            <a:ext cx="1221595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852" y="2869895"/>
            <a:ext cx="9185533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852" y="4232173"/>
            <a:ext cx="9185533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54413" y="5936189"/>
            <a:ext cx="2743200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1201" y="5936190"/>
            <a:ext cx="6446231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5251" y="2869897"/>
            <a:ext cx="1533115" cy="1090789"/>
          </a:xfrm>
        </p:spPr>
        <p:txBody>
          <a:bodyPr/>
          <a:lstStyle/>
          <a:p>
            <a:fld id="{9B8F844D-BF26-42D2-98E8-141FFA4CC66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70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1"/>
            <a:ext cx="1221595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753228"/>
            <a:ext cx="9183187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1" y="2336873"/>
            <a:ext cx="447719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4838" y="2336873"/>
            <a:ext cx="447954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5DEF-8724-4E77-8030-0B85EF43B68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1"/>
            <a:ext cx="1221595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852" y="753231"/>
            <a:ext cx="9195379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651" y="2336875"/>
            <a:ext cx="419344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852" y="3030010"/>
            <a:ext cx="4489393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0195" y="2336873"/>
            <a:ext cx="4194036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4839" y="3030010"/>
            <a:ext cx="4489392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34E6-2BE3-49C7-87ED-E0DEE6C76EB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0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1"/>
            <a:ext cx="1221595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9B11-8C5E-461F-920B-1C3C4421A1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10289623" y="1973262"/>
            <a:ext cx="1926336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281026" y="609600"/>
            <a:ext cx="1910975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DD1B-56FF-4C06-BB8A-345D7D94FF0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6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1"/>
            <a:ext cx="1221595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852" y="753227"/>
            <a:ext cx="919537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7" y="2336875"/>
            <a:ext cx="5218384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201" y="2336874"/>
            <a:ext cx="372832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1C6F-4D17-4B20-9448-68CD5B3BD33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67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1"/>
            <a:ext cx="1221595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852" y="753228"/>
            <a:ext cx="9195379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81275" y="2336874"/>
            <a:ext cx="5222956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851" y="2336875"/>
            <a:ext cx="373131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452A-CC60-466F-B6B2-34F2C9E05A8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3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8852" y="753228"/>
            <a:ext cx="9195379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2336873"/>
            <a:ext cx="9183185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57175" y="59361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1" y="5936190"/>
            <a:ext cx="644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4800" y="753229"/>
            <a:ext cx="1543565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5B84D19-A35E-48B3-A9A4-30C2D532C6A0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3337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615hXjoGd8Y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1567695" y="-394144"/>
            <a:ext cx="7772400" cy="1600200"/>
          </a:xfrm>
        </p:spPr>
        <p:txBody>
          <a:bodyPr/>
          <a:lstStyle/>
          <a:p>
            <a:r>
              <a:rPr lang="en-US" sz="4000" b="1" u="sng" dirty="0" smtClean="0"/>
              <a:t>7</a:t>
            </a:r>
            <a:r>
              <a:rPr lang="en-US" sz="4000" b="1" u="sng" baseline="30000" dirty="0" smtClean="0"/>
              <a:t>th</a:t>
            </a:r>
            <a:r>
              <a:rPr lang="en-US" sz="4000" b="1" u="sng" dirty="0" smtClean="0"/>
              <a:t> Grade World </a:t>
            </a:r>
            <a:r>
              <a:rPr lang="en-US" sz="4000" b="1" u="sng" dirty="0"/>
              <a:t>Geography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2667000" y="685800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The Elements of Culture</a:t>
            </a:r>
          </a:p>
          <a:p>
            <a:pPr algn="ctr"/>
            <a:endParaRPr lang="en-US" sz="32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9915436" y="6112475"/>
            <a:ext cx="2493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white"/>
                </a:solidFill>
                <a:latin typeface="Arial" charset="0"/>
              </a:rPr>
              <a:t>Mr. Kilbourn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048" y="1366470"/>
            <a:ext cx="7922703" cy="526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4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Language</a:t>
            </a:r>
            <a:endParaRPr lang="en-US" b="1" dirty="0"/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0" y="1979802"/>
            <a:ext cx="6172200" cy="4878198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Between 3,000 and 6,500 languages worldwide </a:t>
            </a:r>
          </a:p>
          <a:p>
            <a:pPr>
              <a:buFont typeface="Wingdings" pitchFamily="2" charset="2"/>
              <a:buNone/>
            </a:pPr>
            <a:r>
              <a:rPr lang="en-US" sz="3600" dirty="0"/>
              <a:t>	- Similar languages belong to same language family</a:t>
            </a:r>
            <a:endParaRPr lang="en-US" sz="3600" b="1" dirty="0"/>
          </a:p>
          <a:p>
            <a:pPr>
              <a:buFont typeface="Wingdings" pitchFamily="2" charset="2"/>
              <a:buNone/>
            </a:pPr>
            <a:r>
              <a:rPr lang="en-US" sz="3600" b="1" dirty="0"/>
              <a:t>	- Dialect</a:t>
            </a:r>
            <a:r>
              <a:rPr lang="en-US" sz="3600" dirty="0"/>
              <a:t>—a version of a language, like Southern drawl</a:t>
            </a:r>
          </a:p>
          <a:p>
            <a:r>
              <a:rPr lang="en-US" sz="3600" dirty="0"/>
              <a:t>Language can spread via trade routes, migration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6872" name="Picture 8" descr="world_top_t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30813" y="31775"/>
            <a:ext cx="5957722" cy="3088930"/>
          </a:xfrm>
          <a:noFill/>
          <a:ln/>
        </p:spPr>
      </p:pic>
      <p:pic>
        <p:nvPicPr>
          <p:cNvPr id="36874" name="Picture 10" descr="usdialec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0814" y="3165626"/>
            <a:ext cx="5957720" cy="3616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579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15hXjoGd8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0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Religion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981199"/>
            <a:ext cx="6682237" cy="487680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Religion</a:t>
            </a:r>
            <a:r>
              <a:rPr lang="en-US" sz="2800" dirty="0"/>
              <a:t>—belief in supernatural power that made, maintains universe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Monotheistic</a:t>
            </a:r>
            <a:r>
              <a:rPr lang="en-US" sz="2800" dirty="0"/>
              <a:t> faiths believe in one god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Belief in many gods called </a:t>
            </a:r>
            <a:r>
              <a:rPr lang="en-US" sz="2800" b="1" dirty="0"/>
              <a:t>polytheistic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Animistic, or traditional, faiths believe in divine forces of nature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Religion spreads through </a:t>
            </a:r>
            <a:r>
              <a:rPr lang="en-US" sz="2800" b="1" dirty="0"/>
              <a:t>diffusion</a:t>
            </a:r>
            <a:r>
              <a:rPr lang="en-US" sz="2800" dirty="0"/>
              <a:t> and </a:t>
            </a:r>
            <a:r>
              <a:rPr lang="en-US" sz="2800" b="1" dirty="0"/>
              <a:t>conversion</a:t>
            </a: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/>
              <a:t>	- Conversion</a:t>
            </a:r>
            <a:r>
              <a:rPr lang="en-US" sz="2800" dirty="0"/>
              <a:t>—some religions try to recruit others to their faith</a:t>
            </a:r>
          </a:p>
        </p:txBody>
      </p:sp>
      <p:pic>
        <p:nvPicPr>
          <p:cNvPr id="1026" name="Picture 2" descr="http://img1.123freevectors.com/wp-content/uploads/new/religion/047-religion-symbols-vec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237" y="2232869"/>
            <a:ext cx="5427393" cy="402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30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52600" y="734799"/>
            <a:ext cx="6887390" cy="1080938"/>
          </a:xfrm>
        </p:spPr>
        <p:txBody>
          <a:bodyPr>
            <a:normAutofit/>
          </a:bodyPr>
          <a:lstStyle/>
          <a:p>
            <a:r>
              <a:rPr lang="en-US" sz="5400" b="1" dirty="0"/>
              <a:t>Major Religions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0" y="2057401"/>
            <a:ext cx="6585358" cy="478753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dirty="0"/>
              <a:t>Judaism</a:t>
            </a:r>
            <a:r>
              <a:rPr lang="en-US" sz="4000" dirty="0"/>
              <a:t> - Monotheistic; holy book called the </a:t>
            </a:r>
            <a:r>
              <a:rPr lang="en-US" sz="4000" b="1" dirty="0"/>
              <a:t>Torah</a:t>
            </a:r>
            <a:endParaRPr lang="en-US" sz="4000" dirty="0"/>
          </a:p>
          <a:p>
            <a:pPr>
              <a:lnSpc>
                <a:spcPct val="90000"/>
              </a:lnSpc>
            </a:pPr>
            <a:r>
              <a:rPr lang="en-US" sz="4000" b="1" dirty="0"/>
              <a:t>Christianity</a:t>
            </a:r>
            <a:r>
              <a:rPr lang="en-US" sz="4000" dirty="0"/>
              <a:t> -Evolved from Judaism; based on teachings of Jesus Christ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4000" dirty="0"/>
              <a:t>	- Largest religion—2 billion followers worldwide</a:t>
            </a:r>
          </a:p>
        </p:txBody>
      </p:sp>
      <p:pic>
        <p:nvPicPr>
          <p:cNvPr id="9221" name="Picture 5" descr="World Religio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30069" y="2638993"/>
            <a:ext cx="5461931" cy="4205945"/>
          </a:xfrm>
          <a:noFill/>
          <a:ln/>
        </p:spPr>
      </p:pic>
      <p:pic>
        <p:nvPicPr>
          <p:cNvPr id="2050" name="Picture 2" descr="http://www.coppellstudentmedia.com/wp-content/uploads/2014/03/christianity-and-judaism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428" y="34266"/>
            <a:ext cx="4341212" cy="260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02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609601"/>
            <a:ext cx="8510588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Major Religions</a:t>
            </a:r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58723" y="2057401"/>
            <a:ext cx="7750728" cy="4422775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sz="4800" b="1" dirty="0"/>
              <a:t>Islam</a:t>
            </a:r>
            <a:r>
              <a:rPr lang="en-US" sz="4800" dirty="0"/>
              <a:t> - Monotheistic; based on teachings of Prophet Muhammad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4800" dirty="0"/>
              <a:t>	- Followers, called Muslims, worship God, called Allah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4800" dirty="0"/>
              <a:t>	- Holy book called the </a:t>
            </a:r>
            <a:r>
              <a:rPr lang="en-US" sz="4800" b="1" dirty="0"/>
              <a:t>Qur’an</a:t>
            </a:r>
            <a:endParaRPr lang="en-US" sz="48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70661" name="Picture 5" descr="The Spread of Islam, 622-750 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09451" y="3243045"/>
            <a:ext cx="4266542" cy="3548743"/>
          </a:xfrm>
          <a:noFill/>
          <a:ln/>
        </p:spPr>
      </p:pic>
      <p:pic>
        <p:nvPicPr>
          <p:cNvPr id="3074" name="Picture 2" descr="http://static1.squarespace.com/static/5327123ee4b09aa77d063598/t/539f2088e4b0a181d64f86e1/1402937526609/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522" y="59422"/>
            <a:ext cx="3200400" cy="309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29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Major Religions</a:t>
            </a:r>
          </a:p>
        </p:txBody>
      </p:sp>
      <p:sp>
        <p:nvSpPr>
          <p:cNvPr id="73731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0" y="2022520"/>
            <a:ext cx="8450299" cy="453385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b="1" dirty="0"/>
              <a:t>Hinduism</a:t>
            </a:r>
            <a:r>
              <a:rPr lang="en-US" sz="3200" dirty="0"/>
              <a:t> - Polytheistic; evolved in India around 5,000 years ago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dirty="0"/>
              <a:t>	- Hindu caste system has fixed social classes, specific rites/duties</a:t>
            </a:r>
          </a:p>
          <a:p>
            <a:pPr>
              <a:lnSpc>
                <a:spcPct val="80000"/>
              </a:lnSpc>
            </a:pPr>
            <a:r>
              <a:rPr lang="en-US" sz="3200" b="1" dirty="0"/>
              <a:t>Buddhism</a:t>
            </a:r>
            <a:r>
              <a:rPr lang="en-US" sz="3200" dirty="0"/>
              <a:t> - Offshoot of Hinduism; evolved around 563 B.C. in India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dirty="0"/>
              <a:t>	- Founder Siddhartha Gautama, called the Buddha, or Enlightened One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dirty="0"/>
              <a:t>	- Rejects Hindu castes; seeks enlightened spiritual state, or nirvana</a:t>
            </a:r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pic>
        <p:nvPicPr>
          <p:cNvPr id="73734" name="Picture 6" descr="Buddha in temp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450299" y="2022520"/>
            <a:ext cx="3203676" cy="4818063"/>
          </a:xfrm>
          <a:noFill/>
          <a:ln/>
        </p:spPr>
      </p:pic>
      <p:pic>
        <p:nvPicPr>
          <p:cNvPr id="4098" name="Picture 2" descr="http://i1191.photobucket.com/albums/z469/russiandiplomat/falun-gong-swast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428" y="4132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64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6" descr="World Relig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336" y="0"/>
            <a:ext cx="89056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01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Major Religions of the Middle East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96081" y="19741"/>
            <a:ext cx="8898924" cy="6838259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7384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Defining Culture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0" y="2159727"/>
            <a:ext cx="5630562" cy="4422775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Knowledge, attitudes, behaviors shared over generations is </a:t>
            </a:r>
            <a:r>
              <a:rPr lang="en-US" sz="4000" b="1" dirty="0"/>
              <a:t>culture</a:t>
            </a:r>
            <a:endParaRPr lang="en-US" sz="4000" dirty="0"/>
          </a:p>
          <a:p>
            <a:r>
              <a:rPr lang="en-US" sz="4000" b="1" dirty="0"/>
              <a:t>Society </a:t>
            </a:r>
            <a:r>
              <a:rPr lang="en-US" sz="4000" dirty="0"/>
              <a:t>is a group that shares geographic region, identity, culture</a:t>
            </a:r>
          </a:p>
          <a:p>
            <a:r>
              <a:rPr lang="en-US" sz="4000" dirty="0"/>
              <a:t>An </a:t>
            </a:r>
            <a:r>
              <a:rPr lang="en-US" sz="4000" b="1" dirty="0"/>
              <a:t>ethnic group </a:t>
            </a:r>
            <a:r>
              <a:rPr lang="en-US" sz="4000" dirty="0"/>
              <a:t>shares language, customs, common heritage</a:t>
            </a:r>
          </a:p>
          <a:p>
            <a:endParaRPr lang="en-US" dirty="0"/>
          </a:p>
        </p:txBody>
      </p:sp>
      <p:pic>
        <p:nvPicPr>
          <p:cNvPr id="5126" name="Picture 6" descr="alaska_F76T56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0562" y="2159726"/>
            <a:ext cx="6361610" cy="4241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053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52600" y="762000"/>
            <a:ext cx="7467600" cy="1080938"/>
          </a:xfrm>
        </p:spPr>
        <p:txBody>
          <a:bodyPr>
            <a:noAutofit/>
          </a:bodyPr>
          <a:lstStyle/>
          <a:p>
            <a:r>
              <a:rPr lang="en-US" sz="4000" b="1" dirty="0"/>
              <a:t>Culture Change and Exchange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0" y="1982599"/>
            <a:ext cx="5867400" cy="44227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4000" b="1" dirty="0"/>
              <a:t>Innovation </a:t>
            </a:r>
            <a:r>
              <a:rPr lang="en-US" sz="4000" dirty="0"/>
              <a:t>is creating something new with existing resources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4000" dirty="0"/>
              <a:t>	- Example: weaving baskets from reeds to solve storage problem</a:t>
            </a:r>
          </a:p>
          <a:p>
            <a:pPr>
              <a:lnSpc>
                <a:spcPct val="90000"/>
              </a:lnSpc>
            </a:pPr>
            <a:r>
              <a:rPr lang="en-US" sz="4000" dirty="0"/>
              <a:t>Spread of ideas, inventions, patterns of behavior called </a:t>
            </a:r>
            <a:r>
              <a:rPr lang="en-US" sz="4000" b="1" dirty="0"/>
              <a:t>diffusion</a:t>
            </a:r>
            <a:endParaRPr lang="en-US" sz="4000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6149" name="Picture 5" descr="Vietnamese basket weave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5001" y="2111431"/>
            <a:ext cx="6439974" cy="436487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08660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52600" y="762000"/>
            <a:ext cx="7467600" cy="1080938"/>
          </a:xfrm>
        </p:spPr>
        <p:txBody>
          <a:bodyPr>
            <a:noAutofit/>
          </a:bodyPr>
          <a:lstStyle/>
          <a:p>
            <a:r>
              <a:rPr lang="en-US" sz="4000" b="1" dirty="0"/>
              <a:t>Culture Change and Exchange</a:t>
            </a:r>
          </a:p>
        </p:txBody>
      </p:sp>
      <p:sp>
        <p:nvSpPr>
          <p:cNvPr id="92165" name="Rectangle 5"/>
          <p:cNvSpPr>
            <a:spLocks noGrp="1" noRot="1" noChangeArrowheads="1"/>
          </p:cNvSpPr>
          <p:nvPr>
            <p:ph sz="half" idx="1"/>
          </p:nvPr>
        </p:nvSpPr>
        <p:spPr>
          <a:xfrm>
            <a:off x="0" y="2362201"/>
            <a:ext cx="5867400" cy="4422775"/>
          </a:xfrm>
        </p:spPr>
        <p:txBody>
          <a:bodyPr/>
          <a:lstStyle/>
          <a:p>
            <a:r>
              <a:rPr lang="en-US" sz="4800" dirty="0"/>
              <a:t>Spread of ideas, inventions, patterns of behavior called </a:t>
            </a:r>
            <a:r>
              <a:rPr lang="en-US" sz="4800" b="1" u="sng" dirty="0"/>
              <a:t>D</a:t>
            </a:r>
            <a:r>
              <a:rPr lang="en-US" sz="4800" b="1" u="sng" dirty="0" smtClean="0"/>
              <a:t>iffusion</a:t>
            </a:r>
            <a:endParaRPr lang="en-US" sz="4800" b="1" u="sng" dirty="0"/>
          </a:p>
          <a:p>
            <a:endParaRPr lang="en-US" dirty="0"/>
          </a:p>
        </p:txBody>
      </p:sp>
      <p:pic>
        <p:nvPicPr>
          <p:cNvPr id="1026" name="Picture 2" descr="Image result for alphabet diff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714" y="2204747"/>
            <a:ext cx="6919286" cy="355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43781" y="5950941"/>
            <a:ext cx="3377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Latin Alphabet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9333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52600" y="779687"/>
            <a:ext cx="7467600" cy="1080938"/>
          </a:xfrm>
        </p:spPr>
        <p:txBody>
          <a:bodyPr>
            <a:noAutofit/>
          </a:bodyPr>
          <a:lstStyle/>
          <a:p>
            <a:r>
              <a:rPr lang="en-US" sz="4000" b="1" dirty="0"/>
              <a:t>Culture Change and Exchange</a:t>
            </a:r>
          </a:p>
        </p:txBody>
      </p:sp>
      <p:sp>
        <p:nvSpPr>
          <p:cNvPr id="63493" name="Rectangle 5"/>
          <p:cNvSpPr>
            <a:spLocks noGrp="1" noRot="1" noChangeArrowheads="1"/>
          </p:cNvSpPr>
          <p:nvPr>
            <p:ph sz="half" idx="1"/>
          </p:nvPr>
        </p:nvSpPr>
        <p:spPr>
          <a:xfrm>
            <a:off x="0" y="1988191"/>
            <a:ext cx="6299419" cy="4720585"/>
          </a:xfrm>
        </p:spPr>
        <p:txBody>
          <a:bodyPr>
            <a:normAutofit lnSpcReduction="10000"/>
          </a:bodyPr>
          <a:lstStyle/>
          <a:p>
            <a:r>
              <a:rPr lang="en-US" sz="4400" b="1" dirty="0"/>
              <a:t>Cultural Hearth</a:t>
            </a:r>
            <a:r>
              <a:rPr lang="en-US" sz="4400" dirty="0"/>
              <a:t>—site of innovation; origin of cultural diffusion</a:t>
            </a:r>
          </a:p>
          <a:p>
            <a:pPr>
              <a:buFont typeface="Wingdings" pitchFamily="2" charset="2"/>
              <a:buNone/>
            </a:pPr>
            <a:r>
              <a:rPr lang="en-US" sz="4400" dirty="0"/>
              <a:t>	- Example: Nile River civilizations in Africa</a:t>
            </a:r>
          </a:p>
          <a:p>
            <a:r>
              <a:rPr lang="en-US" sz="4400" b="1" dirty="0"/>
              <a:t>Acculturation</a:t>
            </a:r>
            <a:r>
              <a:rPr lang="en-US" sz="4400" dirty="0"/>
              <a:t>—society changes because it accepts innovation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751" y="2759978"/>
            <a:ext cx="5748898" cy="282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3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2673"/>
            <a:ext cx="12192000" cy="599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5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Mesopotomia &amp; Egypt, c. 4000-1000 BCE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-20638"/>
            <a:ext cx="8382000" cy="697071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66453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Beginnings of Civilization, 8000-900 BCE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32389" y="-44451"/>
            <a:ext cx="9144000" cy="6902451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06670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Language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0" y="1989735"/>
            <a:ext cx="7306811" cy="442277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800" b="1" dirty="0"/>
              <a:t>Language </a:t>
            </a:r>
            <a:r>
              <a:rPr lang="en-US" sz="4800" dirty="0"/>
              <a:t> enables people within a culture to communicate</a:t>
            </a:r>
          </a:p>
          <a:p>
            <a:pPr>
              <a:lnSpc>
                <a:spcPct val="80000"/>
              </a:lnSpc>
            </a:pPr>
            <a:r>
              <a:rPr lang="en-US" sz="4800" b="1" dirty="0"/>
              <a:t>Language </a:t>
            </a:r>
            <a:r>
              <a:rPr lang="en-US" sz="4800" dirty="0"/>
              <a:t>helps establish cultural identity &amp; unity</a:t>
            </a:r>
          </a:p>
          <a:p>
            <a:pPr>
              <a:lnSpc>
                <a:spcPct val="80000"/>
              </a:lnSpc>
            </a:pPr>
            <a:r>
              <a:rPr lang="en-US" sz="4800" dirty="0"/>
              <a:t>Language can also divide people, cause conflict</a:t>
            </a:r>
          </a:p>
        </p:txBody>
      </p:sp>
      <p:pic>
        <p:nvPicPr>
          <p:cNvPr id="7173" name="Picture 5" descr="Fremont Cult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382312" y="2029918"/>
            <a:ext cx="4727897" cy="4811427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54241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206</Words>
  <Application>Microsoft Office PowerPoint</Application>
  <PresentationFormat>Widescreen</PresentationFormat>
  <Paragraphs>48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</vt:lpstr>
      <vt:lpstr>Berlin</vt:lpstr>
      <vt:lpstr>7th Grade World Geography </vt:lpstr>
      <vt:lpstr>Defining Culture</vt:lpstr>
      <vt:lpstr>Culture Change and Exchange</vt:lpstr>
      <vt:lpstr>Culture Change and Exchange</vt:lpstr>
      <vt:lpstr>Culture Change and Exchange</vt:lpstr>
      <vt:lpstr>PowerPoint Presentation</vt:lpstr>
      <vt:lpstr>PowerPoint Presentation</vt:lpstr>
      <vt:lpstr>PowerPoint Presentation</vt:lpstr>
      <vt:lpstr>Language</vt:lpstr>
      <vt:lpstr>Language</vt:lpstr>
      <vt:lpstr>PowerPoint Presentation</vt:lpstr>
      <vt:lpstr>Religion</vt:lpstr>
      <vt:lpstr>Major Religions</vt:lpstr>
      <vt:lpstr>Major Religions</vt:lpstr>
      <vt:lpstr>Major Religions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7th Grade World Geography</dc:title>
  <dc:creator>Nathan Kilbourn</dc:creator>
  <cp:lastModifiedBy>Nathan Kilbourn</cp:lastModifiedBy>
  <cp:revision>4</cp:revision>
  <dcterms:created xsi:type="dcterms:W3CDTF">2016-12-07T18:47:58Z</dcterms:created>
  <dcterms:modified xsi:type="dcterms:W3CDTF">2016-12-07T19:01:28Z</dcterms:modified>
</cp:coreProperties>
</file>