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sldIdLst>
    <p:sldId id="256" r:id="rId2"/>
    <p:sldId id="265" r:id="rId3"/>
    <p:sldId id="257" r:id="rId4"/>
    <p:sldId id="258" r:id="rId5"/>
    <p:sldId id="259" r:id="rId6"/>
    <p:sldId id="260" r:id="rId7"/>
    <p:sldId id="261" r:id="rId8"/>
    <p:sldId id="263" r:id="rId9"/>
    <p:sldId id="262" r:id="rId10"/>
    <p:sldId id="264"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866862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2648605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AC8355-0EED-486F-8287-69060975673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570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0F15D82-E05C-467F-8256-EEF8EDE7262E}"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2790777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0F15D82-E05C-467F-8256-EEF8EDE7262E}"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AC8355-0EED-486F-8287-69060975673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9223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80F15D82-E05C-467F-8256-EEF8EDE7262E}"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2918214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71913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278386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417979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F15D82-E05C-467F-8256-EEF8EDE7262E}"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328222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F15D82-E05C-467F-8256-EEF8EDE7262E}"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1277953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F15D82-E05C-467F-8256-EEF8EDE7262E}" type="datetimeFigureOut">
              <a:rPr lang="en-US" smtClean="0"/>
              <a:t>2/8/2016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193951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F15D82-E05C-467F-8256-EEF8EDE7262E}" type="datetimeFigureOut">
              <a:rPr lang="en-US" smtClean="0"/>
              <a:t>2/8/2016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370121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F15D82-E05C-467F-8256-EEF8EDE7262E}" type="datetimeFigureOut">
              <a:rPr lang="en-US" smtClean="0"/>
              <a:t>2/8/2016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126420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F15D82-E05C-467F-8256-EEF8EDE7262E}"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71746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F15D82-E05C-467F-8256-EEF8EDE7262E}"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AC8355-0EED-486F-8287-690609756736}" type="slidenum">
              <a:rPr lang="en-US" smtClean="0"/>
              <a:t>‹#›</a:t>
            </a:fld>
            <a:endParaRPr lang="en-US"/>
          </a:p>
        </p:txBody>
      </p:sp>
    </p:spTree>
    <p:extLst>
      <p:ext uri="{BB962C8B-B14F-4D97-AF65-F5344CB8AC3E}">
        <p14:creationId xmlns:p14="http://schemas.microsoft.com/office/powerpoint/2010/main" val="3462174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0F15D82-E05C-467F-8256-EEF8EDE7262E}" type="datetimeFigureOut">
              <a:rPr lang="en-US" smtClean="0"/>
              <a:t>2/8/2016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5AC8355-0EED-486F-8287-690609756736}" type="slidenum">
              <a:rPr lang="en-US" smtClean="0"/>
              <a:t>‹#›</a:t>
            </a:fld>
            <a:endParaRPr lang="en-US"/>
          </a:p>
        </p:txBody>
      </p:sp>
    </p:spTree>
    <p:extLst>
      <p:ext uri="{BB962C8B-B14F-4D97-AF65-F5344CB8AC3E}">
        <p14:creationId xmlns:p14="http://schemas.microsoft.com/office/powerpoint/2010/main" val="837366576"/>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7344" y="3468936"/>
            <a:ext cx="6905366" cy="2262781"/>
          </a:xfrm>
        </p:spPr>
        <p:txBody>
          <a:bodyPr/>
          <a:lstStyle/>
          <a:p>
            <a:r>
              <a:rPr lang="en-US" b="1" dirty="0" smtClean="0"/>
              <a:t>Going Into Debt</a:t>
            </a:r>
            <a:endParaRPr lang="en-US" b="1" dirty="0"/>
          </a:p>
        </p:txBody>
      </p:sp>
      <p:sp>
        <p:nvSpPr>
          <p:cNvPr id="3" name="Subtitle 2"/>
          <p:cNvSpPr>
            <a:spLocks noGrp="1"/>
          </p:cNvSpPr>
          <p:nvPr>
            <p:ph type="subTitle" idx="1"/>
          </p:nvPr>
        </p:nvSpPr>
        <p:spPr>
          <a:xfrm>
            <a:off x="1427678" y="5731717"/>
            <a:ext cx="1579133" cy="1126283"/>
          </a:xfrm>
        </p:spPr>
        <p:txBody>
          <a:bodyPr/>
          <a:lstStyle/>
          <a:p>
            <a:r>
              <a:rPr lang="en-US" dirty="0" smtClean="0"/>
              <a:t>Mr. Kilbourn</a:t>
            </a:r>
            <a:endParaRPr lang="en-US" dirty="0"/>
          </a:p>
        </p:txBody>
      </p:sp>
      <p:pic>
        <p:nvPicPr>
          <p:cNvPr id="4" name="Picture 3"/>
          <p:cNvPicPr>
            <a:picLocks noChangeAspect="1"/>
          </p:cNvPicPr>
          <p:nvPr/>
        </p:nvPicPr>
        <p:blipFill>
          <a:blip r:embed="rId2"/>
          <a:stretch>
            <a:fillRect/>
          </a:stretch>
        </p:blipFill>
        <p:spPr>
          <a:xfrm>
            <a:off x="8061820" y="274634"/>
            <a:ext cx="3762576" cy="3152627"/>
          </a:xfrm>
          <a:prstGeom prst="rect">
            <a:avLst/>
          </a:prstGeom>
        </p:spPr>
      </p:pic>
      <p:pic>
        <p:nvPicPr>
          <p:cNvPr id="5" name="Picture 4"/>
          <p:cNvPicPr>
            <a:picLocks noChangeAspect="1"/>
          </p:cNvPicPr>
          <p:nvPr/>
        </p:nvPicPr>
        <p:blipFill>
          <a:blip r:embed="rId3"/>
          <a:stretch>
            <a:fillRect/>
          </a:stretch>
        </p:blipFill>
        <p:spPr>
          <a:xfrm>
            <a:off x="2007972" y="114606"/>
            <a:ext cx="3256005" cy="4558407"/>
          </a:xfrm>
          <a:prstGeom prst="rect">
            <a:avLst/>
          </a:prstGeom>
        </p:spPr>
      </p:pic>
    </p:spTree>
    <p:extLst>
      <p:ext uri="{BB962C8B-B14F-4D97-AF65-F5344CB8AC3E}">
        <p14:creationId xmlns:p14="http://schemas.microsoft.com/office/powerpoint/2010/main" val="2954202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935" y="1202724"/>
            <a:ext cx="11026817" cy="4453125"/>
          </a:xfrm>
        </p:spPr>
        <p:txBody>
          <a:bodyPr>
            <a:normAutofit/>
          </a:bodyPr>
          <a:lstStyle/>
          <a:p>
            <a:r>
              <a:rPr lang="en-US" sz="5400" b="1" dirty="0" smtClean="0"/>
              <a:t>What are the advantages and disadvantages of repaying installment debt over a long period?</a:t>
            </a:r>
            <a:endParaRPr lang="en-US" sz="5400" b="1" dirty="0"/>
          </a:p>
        </p:txBody>
      </p:sp>
      <p:pic>
        <p:nvPicPr>
          <p:cNvPr id="4" name="Picture 3"/>
          <p:cNvPicPr>
            <a:picLocks noChangeAspect="1"/>
          </p:cNvPicPr>
          <p:nvPr/>
        </p:nvPicPr>
        <p:blipFill>
          <a:blip r:embed="rId2"/>
          <a:stretch>
            <a:fillRect/>
          </a:stretch>
        </p:blipFill>
        <p:spPr>
          <a:xfrm>
            <a:off x="7998942" y="4037916"/>
            <a:ext cx="3995350" cy="2663566"/>
          </a:xfrm>
          <a:prstGeom prst="rect">
            <a:avLst/>
          </a:prstGeom>
        </p:spPr>
      </p:pic>
    </p:spTree>
    <p:extLst>
      <p:ext uri="{BB962C8B-B14F-4D97-AF65-F5344CB8AC3E}">
        <p14:creationId xmlns:p14="http://schemas.microsoft.com/office/powerpoint/2010/main" val="2716560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179" y="278120"/>
            <a:ext cx="5859097" cy="644517"/>
          </a:xfrm>
        </p:spPr>
        <p:txBody>
          <a:bodyPr>
            <a:normAutofit fontScale="90000"/>
          </a:bodyPr>
          <a:lstStyle/>
          <a:p>
            <a:r>
              <a:rPr lang="en-US" b="1" dirty="0" smtClean="0"/>
              <a:t>Sources of Loans and Credit:</a:t>
            </a:r>
            <a:br>
              <a:rPr lang="en-US" b="1" dirty="0" smtClean="0"/>
            </a:br>
            <a:endParaRPr lang="en-US" b="1" dirty="0"/>
          </a:p>
        </p:txBody>
      </p:sp>
      <p:sp>
        <p:nvSpPr>
          <p:cNvPr id="3" name="Content Placeholder 2"/>
          <p:cNvSpPr>
            <a:spLocks noGrp="1"/>
          </p:cNvSpPr>
          <p:nvPr>
            <p:ph idx="1"/>
          </p:nvPr>
        </p:nvSpPr>
        <p:spPr>
          <a:xfrm>
            <a:off x="197708" y="2133600"/>
            <a:ext cx="11994292" cy="3777622"/>
          </a:xfrm>
        </p:spPr>
        <p:txBody>
          <a:bodyPr>
            <a:noAutofit/>
          </a:bodyPr>
          <a:lstStyle/>
          <a:p>
            <a:r>
              <a:rPr lang="en-US" sz="2400" b="1" dirty="0" smtClean="0"/>
              <a:t>Commercial Bank </a:t>
            </a:r>
            <a:r>
              <a:rPr lang="en-US" sz="2400" dirty="0" smtClean="0"/>
              <a:t>– bank whose main function is to: accept deposits, lend money, and transfer funds. (Wide Range of services and Largest type of bank)</a:t>
            </a:r>
          </a:p>
          <a:p>
            <a:r>
              <a:rPr lang="en-US" sz="2400" b="1" dirty="0" smtClean="0"/>
              <a:t>Savings and Loan Associations </a:t>
            </a:r>
            <a:r>
              <a:rPr lang="en-US" sz="2400" dirty="0" smtClean="0"/>
              <a:t>– Accept Deposits and Lend </a:t>
            </a:r>
            <a:r>
              <a:rPr lang="en-US" sz="2400" dirty="0"/>
              <a:t>M</a:t>
            </a:r>
            <a:r>
              <a:rPr lang="en-US" sz="2400" dirty="0" smtClean="0"/>
              <a:t>oney (usually focus on mortgages or Auto Loans and usually have better interest rates than Commercial Banks)</a:t>
            </a:r>
          </a:p>
          <a:p>
            <a:r>
              <a:rPr lang="en-US" sz="2400" b="1" dirty="0" smtClean="0"/>
              <a:t>Savings Banks </a:t>
            </a:r>
            <a:r>
              <a:rPr lang="en-US" sz="2400" dirty="0" smtClean="0"/>
              <a:t>– set up to serve small savers that were overlooked by Commercial Banks (the poor): somewhat a thing of the past as a physical bank as many of these types of banks are now entirely online so that they can offer lower interest rates at the cost of offering less services</a:t>
            </a:r>
          </a:p>
        </p:txBody>
      </p:sp>
      <p:sp>
        <p:nvSpPr>
          <p:cNvPr id="4" name="TextBox 3"/>
          <p:cNvSpPr txBox="1"/>
          <p:nvPr/>
        </p:nvSpPr>
        <p:spPr>
          <a:xfrm>
            <a:off x="3945925" y="1223202"/>
            <a:ext cx="5296929" cy="523220"/>
          </a:xfrm>
          <a:prstGeom prst="rect">
            <a:avLst/>
          </a:prstGeom>
          <a:noFill/>
        </p:spPr>
        <p:txBody>
          <a:bodyPr wrap="square" rtlCol="0">
            <a:spAutoFit/>
          </a:bodyPr>
          <a:lstStyle/>
          <a:p>
            <a:r>
              <a:rPr lang="en-US" sz="2800" b="1" dirty="0" smtClean="0"/>
              <a:t>Types of Financial Institutions</a:t>
            </a:r>
            <a:endParaRPr lang="en-US" sz="2800" b="1" dirty="0"/>
          </a:p>
        </p:txBody>
      </p:sp>
      <p:pic>
        <p:nvPicPr>
          <p:cNvPr id="5" name="Picture 4"/>
          <p:cNvPicPr>
            <a:picLocks noChangeAspect="1"/>
          </p:cNvPicPr>
          <p:nvPr/>
        </p:nvPicPr>
        <p:blipFill>
          <a:blip r:embed="rId2"/>
          <a:stretch>
            <a:fillRect/>
          </a:stretch>
        </p:blipFill>
        <p:spPr>
          <a:xfrm>
            <a:off x="9939337" y="140043"/>
            <a:ext cx="2066925" cy="1219200"/>
          </a:xfrm>
          <a:prstGeom prst="rect">
            <a:avLst/>
          </a:prstGeom>
        </p:spPr>
      </p:pic>
      <p:pic>
        <p:nvPicPr>
          <p:cNvPr id="7" name="Picture 6"/>
          <p:cNvPicPr>
            <a:picLocks noChangeAspect="1"/>
          </p:cNvPicPr>
          <p:nvPr/>
        </p:nvPicPr>
        <p:blipFill>
          <a:blip r:embed="rId3"/>
          <a:stretch>
            <a:fillRect/>
          </a:stretch>
        </p:blipFill>
        <p:spPr>
          <a:xfrm>
            <a:off x="428305" y="175885"/>
            <a:ext cx="2703813" cy="1802542"/>
          </a:xfrm>
          <a:prstGeom prst="rect">
            <a:avLst/>
          </a:prstGeom>
        </p:spPr>
      </p:pic>
    </p:spTree>
    <p:extLst>
      <p:ext uri="{BB962C8B-B14F-4D97-AF65-F5344CB8AC3E}">
        <p14:creationId xmlns:p14="http://schemas.microsoft.com/office/powerpoint/2010/main" val="2768696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417" y="525256"/>
            <a:ext cx="9028670" cy="702182"/>
          </a:xfrm>
        </p:spPr>
        <p:txBody>
          <a:bodyPr/>
          <a:lstStyle/>
          <a:p>
            <a:r>
              <a:rPr lang="en-US" b="1" dirty="0"/>
              <a:t>Types of Financial </a:t>
            </a:r>
            <a:r>
              <a:rPr lang="en-US" b="1" dirty="0" smtClean="0"/>
              <a:t>Institutions continued</a:t>
            </a:r>
            <a:endParaRPr lang="en-US" b="1" dirty="0"/>
          </a:p>
        </p:txBody>
      </p:sp>
      <p:sp>
        <p:nvSpPr>
          <p:cNvPr id="3" name="Content Placeholder 2"/>
          <p:cNvSpPr>
            <a:spLocks noGrp="1"/>
          </p:cNvSpPr>
          <p:nvPr>
            <p:ph idx="1"/>
          </p:nvPr>
        </p:nvSpPr>
        <p:spPr>
          <a:xfrm>
            <a:off x="214184" y="1400432"/>
            <a:ext cx="11977816" cy="3777622"/>
          </a:xfrm>
        </p:spPr>
        <p:txBody>
          <a:bodyPr>
            <a:normAutofit/>
          </a:bodyPr>
          <a:lstStyle/>
          <a:p>
            <a:r>
              <a:rPr lang="en-US" sz="2800" b="1" dirty="0"/>
              <a:t>Credit Unions </a:t>
            </a:r>
            <a:r>
              <a:rPr lang="en-US" sz="2800" dirty="0" smtClean="0"/>
              <a:t>– bank that is owned and operated by its members</a:t>
            </a:r>
          </a:p>
          <a:p>
            <a:pPr lvl="1"/>
            <a:r>
              <a:rPr lang="en-US" sz="2400" dirty="0" smtClean="0"/>
              <a:t>FNBGF/ANSTAF – Checking Account is 72$ year… free at credit union if 400$ direct deposit, no paper statements, and 12 debits a month</a:t>
            </a:r>
          </a:p>
          <a:p>
            <a:r>
              <a:rPr lang="en-US" sz="2800" b="1" dirty="0" smtClean="0"/>
              <a:t>Finance Companies </a:t>
            </a:r>
            <a:r>
              <a:rPr lang="en-US" sz="2800" dirty="0" smtClean="0"/>
              <a:t>– takes over contracts for installment debts for both businesses and individuals for a fee and at a higher interest rates</a:t>
            </a:r>
            <a:endParaRPr lang="en-US" sz="2800" dirty="0"/>
          </a:p>
          <a:p>
            <a:endParaRPr lang="en-US" dirty="0"/>
          </a:p>
        </p:txBody>
      </p:sp>
      <p:pic>
        <p:nvPicPr>
          <p:cNvPr id="4" name="Picture 3"/>
          <p:cNvPicPr>
            <a:picLocks noChangeAspect="1"/>
          </p:cNvPicPr>
          <p:nvPr/>
        </p:nvPicPr>
        <p:blipFill>
          <a:blip r:embed="rId2"/>
          <a:stretch>
            <a:fillRect/>
          </a:stretch>
        </p:blipFill>
        <p:spPr>
          <a:xfrm>
            <a:off x="8347046" y="4291655"/>
            <a:ext cx="3620722" cy="2462876"/>
          </a:xfrm>
          <a:prstGeom prst="rect">
            <a:avLst/>
          </a:prstGeom>
        </p:spPr>
      </p:pic>
      <p:pic>
        <p:nvPicPr>
          <p:cNvPr id="5" name="Picture 4"/>
          <p:cNvPicPr>
            <a:picLocks noChangeAspect="1"/>
          </p:cNvPicPr>
          <p:nvPr/>
        </p:nvPicPr>
        <p:blipFill>
          <a:blip r:embed="rId3"/>
          <a:stretch>
            <a:fillRect/>
          </a:stretch>
        </p:blipFill>
        <p:spPr>
          <a:xfrm>
            <a:off x="3806060" y="4291655"/>
            <a:ext cx="3694315" cy="2462876"/>
          </a:xfrm>
          <a:prstGeom prst="rect">
            <a:avLst/>
          </a:prstGeom>
        </p:spPr>
      </p:pic>
    </p:spTree>
    <p:extLst>
      <p:ext uri="{BB962C8B-B14F-4D97-AF65-F5344CB8AC3E}">
        <p14:creationId xmlns:p14="http://schemas.microsoft.com/office/powerpoint/2010/main" val="7257258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331" y="624109"/>
            <a:ext cx="8911687" cy="1280890"/>
          </a:xfrm>
        </p:spPr>
        <p:txBody>
          <a:bodyPr/>
          <a:lstStyle/>
          <a:p>
            <a:r>
              <a:rPr lang="en-US" b="1" dirty="0" smtClean="0"/>
              <a:t>Charge Accounts</a:t>
            </a:r>
            <a:endParaRPr lang="en-US" b="1" dirty="0"/>
          </a:p>
        </p:txBody>
      </p:sp>
      <p:sp>
        <p:nvSpPr>
          <p:cNvPr id="3" name="Content Placeholder 2"/>
          <p:cNvSpPr>
            <a:spLocks noGrp="1"/>
          </p:cNvSpPr>
          <p:nvPr>
            <p:ph idx="1"/>
          </p:nvPr>
        </p:nvSpPr>
        <p:spPr>
          <a:xfrm>
            <a:off x="205946" y="2133600"/>
            <a:ext cx="11298666" cy="4357816"/>
          </a:xfrm>
        </p:spPr>
        <p:txBody>
          <a:bodyPr>
            <a:noAutofit/>
          </a:bodyPr>
          <a:lstStyle/>
          <a:p>
            <a:r>
              <a:rPr lang="en-US" sz="2800" b="1" dirty="0" smtClean="0"/>
              <a:t>Regular Charge Accounts </a:t>
            </a:r>
            <a:r>
              <a:rPr lang="en-US" sz="2800" dirty="0" smtClean="0"/>
              <a:t>– credit extended by a company that will allow clients to receive goods/services with the promise that they will pay for them in full within a given time… 30 days</a:t>
            </a:r>
          </a:p>
          <a:p>
            <a:r>
              <a:rPr lang="en-US" sz="2800" b="1" dirty="0" smtClean="0"/>
              <a:t>Revolving Charge Account </a:t>
            </a:r>
            <a:r>
              <a:rPr lang="en-US" sz="2800" dirty="0" smtClean="0"/>
              <a:t>– allows you to make additional purchases from the same store even if you have not paid the previous months bill in full. Usually you must pay a portion of say 1/5 of the amount due and the store will charge interest on the amount remaining at the end of the month.</a:t>
            </a:r>
            <a:endParaRPr lang="en-US" sz="2800" dirty="0"/>
          </a:p>
        </p:txBody>
      </p:sp>
      <p:pic>
        <p:nvPicPr>
          <p:cNvPr id="4" name="Picture 3"/>
          <p:cNvPicPr>
            <a:picLocks noChangeAspect="1"/>
          </p:cNvPicPr>
          <p:nvPr/>
        </p:nvPicPr>
        <p:blipFill>
          <a:blip r:embed="rId2"/>
          <a:stretch>
            <a:fillRect/>
          </a:stretch>
        </p:blipFill>
        <p:spPr>
          <a:xfrm>
            <a:off x="6376085" y="125627"/>
            <a:ext cx="2524897" cy="1893673"/>
          </a:xfrm>
          <a:prstGeom prst="rect">
            <a:avLst/>
          </a:prstGeom>
        </p:spPr>
      </p:pic>
      <p:pic>
        <p:nvPicPr>
          <p:cNvPr id="5" name="Picture 4"/>
          <p:cNvPicPr>
            <a:picLocks noChangeAspect="1"/>
          </p:cNvPicPr>
          <p:nvPr/>
        </p:nvPicPr>
        <p:blipFill>
          <a:blip r:embed="rId3"/>
          <a:stretch>
            <a:fillRect/>
          </a:stretch>
        </p:blipFill>
        <p:spPr>
          <a:xfrm>
            <a:off x="9214782" y="125486"/>
            <a:ext cx="2837173" cy="1893814"/>
          </a:xfrm>
          <a:prstGeom prst="rect">
            <a:avLst/>
          </a:prstGeom>
        </p:spPr>
      </p:pic>
    </p:spTree>
    <p:extLst>
      <p:ext uri="{BB962C8B-B14F-4D97-AF65-F5344CB8AC3E}">
        <p14:creationId xmlns:p14="http://schemas.microsoft.com/office/powerpoint/2010/main" val="10186861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Credit Cards</a:t>
            </a:r>
            <a:endParaRPr lang="en-US" sz="4000" b="1" dirty="0"/>
          </a:p>
        </p:txBody>
      </p:sp>
      <p:sp>
        <p:nvSpPr>
          <p:cNvPr id="3" name="Content Placeholder 2"/>
          <p:cNvSpPr>
            <a:spLocks noGrp="1"/>
          </p:cNvSpPr>
          <p:nvPr>
            <p:ph idx="1"/>
          </p:nvPr>
        </p:nvSpPr>
        <p:spPr>
          <a:xfrm>
            <a:off x="164757" y="2133600"/>
            <a:ext cx="12027243" cy="1622854"/>
          </a:xfrm>
        </p:spPr>
        <p:txBody>
          <a:bodyPr>
            <a:normAutofit/>
          </a:bodyPr>
          <a:lstStyle/>
          <a:p>
            <a:r>
              <a:rPr lang="en-US" sz="3600" dirty="0" smtClean="0"/>
              <a:t>Device that allows a person to make purchases on credit at many kinds of stores without paying cash</a:t>
            </a:r>
            <a:endParaRPr lang="en-US" sz="3600" dirty="0"/>
          </a:p>
        </p:txBody>
      </p:sp>
      <p:pic>
        <p:nvPicPr>
          <p:cNvPr id="4" name="Picture 3"/>
          <p:cNvPicPr>
            <a:picLocks noChangeAspect="1"/>
          </p:cNvPicPr>
          <p:nvPr/>
        </p:nvPicPr>
        <p:blipFill>
          <a:blip r:embed="rId2"/>
          <a:stretch>
            <a:fillRect/>
          </a:stretch>
        </p:blipFill>
        <p:spPr>
          <a:xfrm>
            <a:off x="279314" y="4322548"/>
            <a:ext cx="5619750" cy="2381250"/>
          </a:xfrm>
          <a:prstGeom prst="rect">
            <a:avLst/>
          </a:prstGeom>
        </p:spPr>
      </p:pic>
      <p:pic>
        <p:nvPicPr>
          <p:cNvPr id="5" name="Picture 4"/>
          <p:cNvPicPr>
            <a:picLocks noChangeAspect="1"/>
          </p:cNvPicPr>
          <p:nvPr/>
        </p:nvPicPr>
        <p:blipFill>
          <a:blip r:embed="rId3"/>
          <a:stretch>
            <a:fillRect/>
          </a:stretch>
        </p:blipFill>
        <p:spPr>
          <a:xfrm>
            <a:off x="9160477" y="162113"/>
            <a:ext cx="2796706" cy="1857188"/>
          </a:xfrm>
          <a:prstGeom prst="rect">
            <a:avLst/>
          </a:prstGeom>
        </p:spPr>
      </p:pic>
      <p:pic>
        <p:nvPicPr>
          <p:cNvPr id="6" name="Picture 5"/>
          <p:cNvPicPr>
            <a:picLocks noChangeAspect="1"/>
          </p:cNvPicPr>
          <p:nvPr/>
        </p:nvPicPr>
        <p:blipFill>
          <a:blip r:embed="rId4"/>
          <a:stretch>
            <a:fillRect/>
          </a:stretch>
        </p:blipFill>
        <p:spPr>
          <a:xfrm>
            <a:off x="7048768" y="3619774"/>
            <a:ext cx="4950941" cy="3084024"/>
          </a:xfrm>
          <a:prstGeom prst="rect">
            <a:avLst/>
          </a:prstGeom>
        </p:spPr>
      </p:pic>
    </p:spTree>
    <p:extLst>
      <p:ext uri="{BB962C8B-B14F-4D97-AF65-F5344CB8AC3E}">
        <p14:creationId xmlns:p14="http://schemas.microsoft.com/office/powerpoint/2010/main" val="3285567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Finance Charges</a:t>
            </a:r>
            <a:endParaRPr lang="en-US" b="1" dirty="0"/>
          </a:p>
        </p:txBody>
      </p:sp>
      <p:sp>
        <p:nvSpPr>
          <p:cNvPr id="3" name="Content Placeholder 2"/>
          <p:cNvSpPr>
            <a:spLocks noGrp="1"/>
          </p:cNvSpPr>
          <p:nvPr>
            <p:ph idx="1"/>
          </p:nvPr>
        </p:nvSpPr>
        <p:spPr>
          <a:xfrm>
            <a:off x="593124" y="1609691"/>
            <a:ext cx="9609910" cy="3777622"/>
          </a:xfrm>
        </p:spPr>
        <p:txBody>
          <a:bodyPr>
            <a:normAutofit/>
          </a:bodyPr>
          <a:lstStyle/>
          <a:p>
            <a:r>
              <a:rPr lang="en-US" sz="3600" dirty="0" smtClean="0"/>
              <a:t>Monthly amount due that includes all things… interest, membership fees, late fees, hidden charges, etc.</a:t>
            </a:r>
          </a:p>
          <a:p>
            <a:pPr lvl="1"/>
            <a:r>
              <a:rPr lang="en-US" sz="3200" dirty="0" smtClean="0"/>
              <a:t>It is what you pay monthly with all fees included expressed in dollars &amp; cents</a:t>
            </a:r>
            <a:endParaRPr lang="en-US" sz="3200" dirty="0"/>
          </a:p>
        </p:txBody>
      </p:sp>
      <p:pic>
        <p:nvPicPr>
          <p:cNvPr id="4" name="Picture 3"/>
          <p:cNvPicPr>
            <a:picLocks noChangeAspect="1"/>
          </p:cNvPicPr>
          <p:nvPr/>
        </p:nvPicPr>
        <p:blipFill>
          <a:blip r:embed="rId2"/>
          <a:stretch>
            <a:fillRect/>
          </a:stretch>
        </p:blipFill>
        <p:spPr>
          <a:xfrm>
            <a:off x="1369319" y="4596714"/>
            <a:ext cx="4454915" cy="2177435"/>
          </a:xfrm>
          <a:prstGeom prst="rect">
            <a:avLst/>
          </a:prstGeom>
        </p:spPr>
      </p:pic>
      <p:pic>
        <p:nvPicPr>
          <p:cNvPr id="5" name="Picture 4"/>
          <p:cNvPicPr>
            <a:picLocks noChangeAspect="1"/>
          </p:cNvPicPr>
          <p:nvPr/>
        </p:nvPicPr>
        <p:blipFill>
          <a:blip r:embed="rId3"/>
          <a:stretch>
            <a:fillRect/>
          </a:stretch>
        </p:blipFill>
        <p:spPr>
          <a:xfrm>
            <a:off x="9704174" y="3980906"/>
            <a:ext cx="2411326" cy="2793243"/>
          </a:xfrm>
          <a:prstGeom prst="rect">
            <a:avLst/>
          </a:prstGeom>
        </p:spPr>
      </p:pic>
      <p:pic>
        <p:nvPicPr>
          <p:cNvPr id="6" name="Picture 5"/>
          <p:cNvPicPr>
            <a:picLocks noChangeAspect="1"/>
          </p:cNvPicPr>
          <p:nvPr/>
        </p:nvPicPr>
        <p:blipFill>
          <a:blip r:embed="rId4"/>
          <a:stretch>
            <a:fillRect/>
          </a:stretch>
        </p:blipFill>
        <p:spPr>
          <a:xfrm>
            <a:off x="10203034" y="156766"/>
            <a:ext cx="1912465" cy="2868697"/>
          </a:xfrm>
          <a:prstGeom prst="rect">
            <a:avLst/>
          </a:prstGeom>
        </p:spPr>
      </p:pic>
    </p:spTree>
    <p:extLst>
      <p:ext uri="{BB962C8B-B14F-4D97-AF65-F5344CB8AC3E}">
        <p14:creationId xmlns:p14="http://schemas.microsoft.com/office/powerpoint/2010/main" val="1744728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Annual Percentage Rates (APR)</a:t>
            </a:r>
            <a:endParaRPr lang="en-US" b="1" dirty="0"/>
          </a:p>
        </p:txBody>
      </p:sp>
      <p:sp>
        <p:nvSpPr>
          <p:cNvPr id="3" name="Content Placeholder 2"/>
          <p:cNvSpPr>
            <a:spLocks noGrp="1"/>
          </p:cNvSpPr>
          <p:nvPr>
            <p:ph idx="1"/>
          </p:nvPr>
        </p:nvSpPr>
        <p:spPr>
          <a:xfrm>
            <a:off x="1268627" y="1696993"/>
            <a:ext cx="10235985" cy="3031525"/>
          </a:xfrm>
        </p:spPr>
        <p:txBody>
          <a:bodyPr>
            <a:noAutofit/>
          </a:bodyPr>
          <a:lstStyle/>
          <a:p>
            <a:r>
              <a:rPr lang="en-US" sz="4000" dirty="0" smtClean="0"/>
              <a:t>Finance Charge x 12</a:t>
            </a:r>
          </a:p>
          <a:p>
            <a:pPr lvl="1"/>
            <a:r>
              <a:rPr lang="en-US" sz="3600" dirty="0" smtClean="0"/>
              <a:t>Cost of credit expressed as dollars and cents in 1 year with all costs included</a:t>
            </a:r>
            <a:endParaRPr lang="en-US" sz="3600" dirty="0"/>
          </a:p>
        </p:txBody>
      </p:sp>
      <p:pic>
        <p:nvPicPr>
          <p:cNvPr id="4" name="Picture 3"/>
          <p:cNvPicPr>
            <a:picLocks noChangeAspect="1"/>
          </p:cNvPicPr>
          <p:nvPr/>
        </p:nvPicPr>
        <p:blipFill>
          <a:blip r:embed="rId2"/>
          <a:stretch>
            <a:fillRect/>
          </a:stretch>
        </p:blipFill>
        <p:spPr>
          <a:xfrm>
            <a:off x="481398" y="3791207"/>
            <a:ext cx="6133585" cy="3066793"/>
          </a:xfrm>
          <a:prstGeom prst="rect">
            <a:avLst/>
          </a:prstGeom>
        </p:spPr>
      </p:pic>
      <p:pic>
        <p:nvPicPr>
          <p:cNvPr id="6" name="Picture 5"/>
          <p:cNvPicPr>
            <a:picLocks noChangeAspect="1"/>
          </p:cNvPicPr>
          <p:nvPr/>
        </p:nvPicPr>
        <p:blipFill>
          <a:blip r:embed="rId3"/>
          <a:stretch>
            <a:fillRect/>
          </a:stretch>
        </p:blipFill>
        <p:spPr>
          <a:xfrm>
            <a:off x="6878745" y="3793807"/>
            <a:ext cx="4625867" cy="3064193"/>
          </a:xfrm>
          <a:prstGeom prst="rect">
            <a:avLst/>
          </a:prstGeom>
        </p:spPr>
      </p:pic>
    </p:spTree>
    <p:extLst>
      <p:ext uri="{BB962C8B-B14F-4D97-AF65-F5344CB8AC3E}">
        <p14:creationId xmlns:p14="http://schemas.microsoft.com/office/powerpoint/2010/main" val="196745166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648" y="327547"/>
            <a:ext cx="8911687" cy="1280890"/>
          </a:xfrm>
        </p:spPr>
        <p:txBody>
          <a:bodyPr>
            <a:normAutofit/>
          </a:bodyPr>
          <a:lstStyle/>
          <a:p>
            <a:r>
              <a:rPr lang="en-US" sz="4000" b="1" dirty="0" smtClean="0"/>
              <a:t>Debit Cards</a:t>
            </a:r>
            <a:endParaRPr lang="en-US" sz="4000" b="1" dirty="0"/>
          </a:p>
        </p:txBody>
      </p:sp>
      <p:sp>
        <p:nvSpPr>
          <p:cNvPr id="3" name="Content Placeholder 2"/>
          <p:cNvSpPr>
            <a:spLocks noGrp="1"/>
          </p:cNvSpPr>
          <p:nvPr>
            <p:ph idx="1"/>
          </p:nvPr>
        </p:nvSpPr>
        <p:spPr>
          <a:xfrm>
            <a:off x="1087394" y="1402491"/>
            <a:ext cx="5840627" cy="5186233"/>
          </a:xfrm>
        </p:spPr>
        <p:txBody>
          <a:bodyPr>
            <a:noAutofit/>
          </a:bodyPr>
          <a:lstStyle/>
          <a:p>
            <a:r>
              <a:rPr lang="en-US" sz="3600" dirty="0" smtClean="0"/>
              <a:t>Not based on credit, debit cards transfer real funds electronically from a persons checking account directly to whoever is selling the goods/services that are being bought</a:t>
            </a:r>
            <a:endParaRPr lang="en-US" sz="3600" dirty="0"/>
          </a:p>
        </p:txBody>
      </p:sp>
      <p:pic>
        <p:nvPicPr>
          <p:cNvPr id="4" name="Picture 3"/>
          <p:cNvPicPr>
            <a:picLocks noChangeAspect="1"/>
          </p:cNvPicPr>
          <p:nvPr/>
        </p:nvPicPr>
        <p:blipFill rotWithShape="1">
          <a:blip r:embed="rId2"/>
          <a:srcRect l="4769" t="8154" r="4606" b="6757"/>
          <a:stretch/>
        </p:blipFill>
        <p:spPr>
          <a:xfrm>
            <a:off x="8616778" y="2078086"/>
            <a:ext cx="3295700" cy="2320747"/>
          </a:xfrm>
          <a:prstGeom prst="rect">
            <a:avLst/>
          </a:prstGeom>
        </p:spPr>
      </p:pic>
      <p:pic>
        <p:nvPicPr>
          <p:cNvPr id="5" name="Picture 4"/>
          <p:cNvPicPr>
            <a:picLocks noChangeAspect="1"/>
          </p:cNvPicPr>
          <p:nvPr/>
        </p:nvPicPr>
        <p:blipFill rotWithShape="1">
          <a:blip r:embed="rId3"/>
          <a:srcRect t="11720" b="14003"/>
          <a:stretch/>
        </p:blipFill>
        <p:spPr>
          <a:xfrm>
            <a:off x="7117491" y="68053"/>
            <a:ext cx="4910317" cy="2010033"/>
          </a:xfrm>
          <a:prstGeom prst="rect">
            <a:avLst/>
          </a:prstGeom>
        </p:spPr>
      </p:pic>
      <p:pic>
        <p:nvPicPr>
          <p:cNvPr id="7" name="Picture 6"/>
          <p:cNvPicPr>
            <a:picLocks noChangeAspect="1"/>
          </p:cNvPicPr>
          <p:nvPr/>
        </p:nvPicPr>
        <p:blipFill>
          <a:blip r:embed="rId4"/>
          <a:stretch>
            <a:fillRect/>
          </a:stretch>
        </p:blipFill>
        <p:spPr>
          <a:xfrm>
            <a:off x="7290486" y="4398833"/>
            <a:ext cx="3164614" cy="2373461"/>
          </a:xfrm>
          <a:prstGeom prst="rect">
            <a:avLst/>
          </a:prstGeom>
        </p:spPr>
      </p:pic>
    </p:spTree>
    <p:extLst>
      <p:ext uri="{BB962C8B-B14F-4D97-AF65-F5344CB8AC3E}">
        <p14:creationId xmlns:p14="http://schemas.microsoft.com/office/powerpoint/2010/main" val="264557554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6832" y="0"/>
            <a:ext cx="5305168" cy="3777622"/>
          </a:xfrm>
        </p:spPr>
        <p:txBody>
          <a:bodyPr>
            <a:normAutofit/>
          </a:bodyPr>
          <a:lstStyle/>
          <a:p>
            <a:r>
              <a:rPr lang="en-US" sz="3600" b="1" dirty="0" smtClean="0"/>
              <a:t>What would be the APR if you charged $1,000 on a credit card whose interest rate was 20% with an annual fee of $30?</a:t>
            </a:r>
            <a:endParaRPr lang="en-US" sz="3600" b="1" dirty="0"/>
          </a:p>
        </p:txBody>
      </p:sp>
      <p:pic>
        <p:nvPicPr>
          <p:cNvPr id="4" name="Picture 3"/>
          <p:cNvPicPr>
            <a:picLocks noChangeAspect="1"/>
          </p:cNvPicPr>
          <p:nvPr/>
        </p:nvPicPr>
        <p:blipFill>
          <a:blip r:embed="rId2"/>
          <a:stretch>
            <a:fillRect/>
          </a:stretch>
        </p:blipFill>
        <p:spPr>
          <a:xfrm>
            <a:off x="307696" y="2698477"/>
            <a:ext cx="4180832" cy="3654827"/>
          </a:xfrm>
          <a:prstGeom prst="rect">
            <a:avLst/>
          </a:prstGeom>
        </p:spPr>
      </p:pic>
      <p:pic>
        <p:nvPicPr>
          <p:cNvPr id="5" name="Picture 4"/>
          <p:cNvPicPr>
            <a:picLocks noChangeAspect="1"/>
          </p:cNvPicPr>
          <p:nvPr/>
        </p:nvPicPr>
        <p:blipFill>
          <a:blip r:embed="rId3"/>
          <a:stretch>
            <a:fillRect/>
          </a:stretch>
        </p:blipFill>
        <p:spPr>
          <a:xfrm>
            <a:off x="1560032" y="205945"/>
            <a:ext cx="3093553" cy="2317179"/>
          </a:xfrm>
          <a:prstGeom prst="rect">
            <a:avLst/>
          </a:prstGeom>
        </p:spPr>
      </p:pic>
      <p:pic>
        <p:nvPicPr>
          <p:cNvPr id="6" name="Picture 5"/>
          <p:cNvPicPr>
            <a:picLocks noChangeAspect="1"/>
          </p:cNvPicPr>
          <p:nvPr/>
        </p:nvPicPr>
        <p:blipFill>
          <a:blip r:embed="rId4"/>
          <a:stretch>
            <a:fillRect/>
          </a:stretch>
        </p:blipFill>
        <p:spPr>
          <a:xfrm>
            <a:off x="4610894" y="3931509"/>
            <a:ext cx="2926491" cy="2926491"/>
          </a:xfrm>
          <a:prstGeom prst="rect">
            <a:avLst/>
          </a:prstGeom>
        </p:spPr>
      </p:pic>
      <p:pic>
        <p:nvPicPr>
          <p:cNvPr id="7" name="Picture 6"/>
          <p:cNvPicPr>
            <a:picLocks noChangeAspect="1"/>
          </p:cNvPicPr>
          <p:nvPr/>
        </p:nvPicPr>
        <p:blipFill>
          <a:blip r:embed="rId5"/>
          <a:stretch>
            <a:fillRect/>
          </a:stretch>
        </p:blipFill>
        <p:spPr>
          <a:xfrm>
            <a:off x="7718853" y="3442674"/>
            <a:ext cx="4054445" cy="2751437"/>
          </a:xfrm>
          <a:prstGeom prst="rect">
            <a:avLst/>
          </a:prstGeom>
        </p:spPr>
      </p:pic>
      <p:pic>
        <p:nvPicPr>
          <p:cNvPr id="8" name="Picture 7"/>
          <p:cNvPicPr>
            <a:picLocks noChangeAspect="1"/>
          </p:cNvPicPr>
          <p:nvPr/>
        </p:nvPicPr>
        <p:blipFill>
          <a:blip r:embed="rId6"/>
          <a:stretch>
            <a:fillRect/>
          </a:stretch>
        </p:blipFill>
        <p:spPr>
          <a:xfrm>
            <a:off x="4946176" y="1594535"/>
            <a:ext cx="2187791" cy="2187791"/>
          </a:xfrm>
          <a:prstGeom prst="rect">
            <a:avLst/>
          </a:prstGeom>
        </p:spPr>
      </p:pic>
    </p:spTree>
    <p:extLst>
      <p:ext uri="{BB962C8B-B14F-4D97-AF65-F5344CB8AC3E}">
        <p14:creationId xmlns:p14="http://schemas.microsoft.com/office/powerpoint/2010/main" val="39912910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47" y="797104"/>
            <a:ext cx="8911687" cy="1280890"/>
          </a:xfrm>
        </p:spPr>
        <p:txBody>
          <a:bodyPr/>
          <a:lstStyle/>
          <a:p>
            <a:r>
              <a:rPr lang="en-US" b="1" dirty="0"/>
              <a:t>Do you have any idea how much debt our country is in?</a:t>
            </a:r>
          </a:p>
        </p:txBody>
      </p:sp>
      <p:sp>
        <p:nvSpPr>
          <p:cNvPr id="3" name="Content Placeholder 2"/>
          <p:cNvSpPr>
            <a:spLocks noGrp="1"/>
          </p:cNvSpPr>
          <p:nvPr>
            <p:ph idx="1"/>
          </p:nvPr>
        </p:nvSpPr>
        <p:spPr>
          <a:xfrm>
            <a:off x="1921947" y="2850292"/>
            <a:ext cx="4651848" cy="3777622"/>
          </a:xfrm>
        </p:spPr>
        <p:txBody>
          <a:bodyPr>
            <a:normAutofit/>
          </a:bodyPr>
          <a:lstStyle/>
          <a:p>
            <a:r>
              <a:rPr lang="en-US" sz="3200" dirty="0" smtClean="0"/>
              <a:t>Stay tuned, this answer will come at the end of class.</a:t>
            </a:r>
            <a:endParaRPr lang="en-US" sz="3200" dirty="0"/>
          </a:p>
        </p:txBody>
      </p:sp>
      <p:pic>
        <p:nvPicPr>
          <p:cNvPr id="5" name="Picture 4"/>
          <p:cNvPicPr>
            <a:picLocks noChangeAspect="1"/>
          </p:cNvPicPr>
          <p:nvPr/>
        </p:nvPicPr>
        <p:blipFill>
          <a:blip r:embed="rId2"/>
          <a:stretch>
            <a:fillRect/>
          </a:stretch>
        </p:blipFill>
        <p:spPr>
          <a:xfrm>
            <a:off x="7166919" y="1864384"/>
            <a:ext cx="4763530" cy="4763530"/>
          </a:xfrm>
          <a:prstGeom prst="rect">
            <a:avLst/>
          </a:prstGeom>
        </p:spPr>
      </p:pic>
    </p:spTree>
    <p:extLst>
      <p:ext uri="{BB962C8B-B14F-4D97-AF65-F5344CB8AC3E}">
        <p14:creationId xmlns:p14="http://schemas.microsoft.com/office/powerpoint/2010/main" val="5181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007" y="236608"/>
            <a:ext cx="8534400" cy="1507067"/>
          </a:xfrm>
        </p:spPr>
        <p:txBody>
          <a:bodyPr/>
          <a:lstStyle/>
          <a:p>
            <a:r>
              <a:rPr lang="en-US" b="1" dirty="0" smtClean="0"/>
              <a:t>Americans and Credit</a:t>
            </a:r>
            <a:endParaRPr lang="en-US" b="1" dirty="0"/>
          </a:p>
        </p:txBody>
      </p:sp>
      <p:sp>
        <p:nvSpPr>
          <p:cNvPr id="3" name="Content Placeholder 2"/>
          <p:cNvSpPr>
            <a:spLocks noGrp="1"/>
          </p:cNvSpPr>
          <p:nvPr>
            <p:ph idx="1"/>
          </p:nvPr>
        </p:nvSpPr>
        <p:spPr>
          <a:xfrm>
            <a:off x="395889" y="1394254"/>
            <a:ext cx="6095527" cy="5196016"/>
          </a:xfrm>
        </p:spPr>
        <p:txBody>
          <a:bodyPr>
            <a:normAutofit/>
          </a:bodyPr>
          <a:lstStyle/>
          <a:p>
            <a:r>
              <a:rPr lang="en-US" sz="2800" b="1" dirty="0" smtClean="0"/>
              <a:t>Credit</a:t>
            </a:r>
            <a:r>
              <a:rPr lang="en-US" sz="2800" dirty="0" smtClean="0"/>
              <a:t> – is the receiving of funds to buy goods or services with the promise to repay those funds in the future</a:t>
            </a:r>
          </a:p>
          <a:p>
            <a:r>
              <a:rPr lang="en-US" sz="2800" b="1" dirty="0" smtClean="0"/>
              <a:t>Principal</a:t>
            </a:r>
            <a:r>
              <a:rPr lang="en-US" sz="2800" dirty="0" smtClean="0"/>
              <a:t> – amount of money originally borrowed in a loan</a:t>
            </a:r>
          </a:p>
          <a:p>
            <a:r>
              <a:rPr lang="en-US" sz="2800" b="1" dirty="0" smtClean="0"/>
              <a:t>Interest</a:t>
            </a:r>
            <a:r>
              <a:rPr lang="en-US" sz="2800" dirty="0" smtClean="0"/>
              <a:t> – amount of money the borrower must pay for the use of someone else’s money</a:t>
            </a:r>
          </a:p>
          <a:p>
            <a:endParaRPr lang="en-US" dirty="0"/>
          </a:p>
        </p:txBody>
      </p:sp>
      <p:pic>
        <p:nvPicPr>
          <p:cNvPr id="4" name="Picture 3"/>
          <p:cNvPicPr>
            <a:picLocks noChangeAspect="1"/>
          </p:cNvPicPr>
          <p:nvPr/>
        </p:nvPicPr>
        <p:blipFill>
          <a:blip r:embed="rId2"/>
          <a:stretch>
            <a:fillRect/>
          </a:stretch>
        </p:blipFill>
        <p:spPr>
          <a:xfrm>
            <a:off x="7671873" y="3852676"/>
            <a:ext cx="4389822" cy="2929194"/>
          </a:xfrm>
          <a:prstGeom prst="rect">
            <a:avLst/>
          </a:prstGeom>
        </p:spPr>
      </p:pic>
      <p:pic>
        <p:nvPicPr>
          <p:cNvPr id="6" name="Picture 5"/>
          <p:cNvPicPr>
            <a:picLocks noChangeAspect="1"/>
          </p:cNvPicPr>
          <p:nvPr/>
        </p:nvPicPr>
        <p:blipFill>
          <a:blip r:embed="rId3"/>
          <a:stretch>
            <a:fillRect/>
          </a:stretch>
        </p:blipFill>
        <p:spPr>
          <a:xfrm>
            <a:off x="8178882" y="741405"/>
            <a:ext cx="1205303" cy="2662624"/>
          </a:xfrm>
          <a:prstGeom prst="rect">
            <a:avLst/>
          </a:prstGeom>
        </p:spPr>
      </p:pic>
      <p:pic>
        <p:nvPicPr>
          <p:cNvPr id="7" name="Picture 6"/>
          <p:cNvPicPr>
            <a:picLocks noChangeAspect="1"/>
          </p:cNvPicPr>
          <p:nvPr/>
        </p:nvPicPr>
        <p:blipFill rotWithShape="1">
          <a:blip r:embed="rId4"/>
          <a:srcRect t="8139" b="6380"/>
          <a:stretch/>
        </p:blipFill>
        <p:spPr>
          <a:xfrm>
            <a:off x="9580863" y="1372501"/>
            <a:ext cx="2190750" cy="1400432"/>
          </a:xfrm>
          <a:prstGeom prst="rect">
            <a:avLst/>
          </a:prstGeom>
        </p:spPr>
      </p:pic>
    </p:spTree>
    <p:extLst>
      <p:ext uri="{BB962C8B-B14F-4D97-AF65-F5344CB8AC3E}">
        <p14:creationId xmlns:p14="http://schemas.microsoft.com/office/powerpoint/2010/main" val="280745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833" y="164920"/>
            <a:ext cx="8911687" cy="1280890"/>
          </a:xfrm>
        </p:spPr>
        <p:txBody>
          <a:bodyPr/>
          <a:lstStyle/>
          <a:p>
            <a:r>
              <a:rPr lang="en-US" b="1" dirty="0" smtClean="0"/>
              <a:t>Installment Debt</a:t>
            </a:r>
            <a:endParaRPr lang="en-US" b="1" dirty="0"/>
          </a:p>
        </p:txBody>
      </p:sp>
      <p:sp>
        <p:nvSpPr>
          <p:cNvPr id="3" name="Content Placeholder 2"/>
          <p:cNvSpPr>
            <a:spLocks noGrp="1"/>
          </p:cNvSpPr>
          <p:nvPr>
            <p:ph idx="1"/>
          </p:nvPr>
        </p:nvSpPr>
        <p:spPr>
          <a:xfrm>
            <a:off x="300742" y="1245274"/>
            <a:ext cx="4641961" cy="5127985"/>
          </a:xfrm>
        </p:spPr>
        <p:txBody>
          <a:bodyPr>
            <a:noAutofit/>
          </a:bodyPr>
          <a:lstStyle/>
          <a:p>
            <a:r>
              <a:rPr lang="en-US" sz="2800" b="1" dirty="0" smtClean="0"/>
              <a:t>Installment Debt </a:t>
            </a:r>
            <a:r>
              <a:rPr lang="en-US" sz="2800" dirty="0" smtClean="0"/>
              <a:t>– very common type of loan where you repay your loan with equal payments or installments over a period of time</a:t>
            </a:r>
          </a:p>
          <a:p>
            <a:r>
              <a:rPr lang="en-US" sz="2800" b="1" dirty="0" smtClean="0"/>
              <a:t>Durable Goods </a:t>
            </a:r>
            <a:r>
              <a:rPr lang="en-US" sz="2800" dirty="0" smtClean="0"/>
              <a:t>– goods or items that have a life span of over 3 years</a:t>
            </a:r>
          </a:p>
          <a:p>
            <a:pPr lvl="1"/>
            <a:r>
              <a:rPr lang="en-US" sz="2400" dirty="0" smtClean="0"/>
              <a:t>Automobile, Refrigerator, Washer, </a:t>
            </a:r>
            <a:r>
              <a:rPr lang="en-US" sz="2400" dirty="0" err="1" smtClean="0"/>
              <a:t>etc</a:t>
            </a:r>
            <a:endParaRPr lang="en-US" sz="2400" dirty="0"/>
          </a:p>
        </p:txBody>
      </p:sp>
      <p:pic>
        <p:nvPicPr>
          <p:cNvPr id="5" name="Picture 4"/>
          <p:cNvPicPr>
            <a:picLocks noChangeAspect="1"/>
          </p:cNvPicPr>
          <p:nvPr/>
        </p:nvPicPr>
        <p:blipFill>
          <a:blip r:embed="rId2"/>
          <a:stretch>
            <a:fillRect/>
          </a:stretch>
        </p:blipFill>
        <p:spPr>
          <a:xfrm>
            <a:off x="5156887" y="1169774"/>
            <a:ext cx="6879949" cy="5039260"/>
          </a:xfrm>
          <a:prstGeom prst="rect">
            <a:avLst/>
          </a:prstGeom>
        </p:spPr>
      </p:pic>
    </p:spTree>
    <p:extLst>
      <p:ext uri="{BB962C8B-B14F-4D97-AF65-F5344CB8AC3E}">
        <p14:creationId xmlns:p14="http://schemas.microsoft.com/office/powerpoint/2010/main" val="20118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271" y="624110"/>
            <a:ext cx="2430161" cy="640445"/>
          </a:xfrm>
        </p:spPr>
        <p:txBody>
          <a:bodyPr/>
          <a:lstStyle/>
          <a:p>
            <a:r>
              <a:rPr lang="en-US" b="1" dirty="0" smtClean="0"/>
              <a:t>Mortgage</a:t>
            </a:r>
            <a:endParaRPr lang="en-US" b="1" dirty="0"/>
          </a:p>
        </p:txBody>
      </p:sp>
      <p:sp>
        <p:nvSpPr>
          <p:cNvPr id="3" name="Content Placeholder 2"/>
          <p:cNvSpPr>
            <a:spLocks noGrp="1"/>
          </p:cNvSpPr>
          <p:nvPr>
            <p:ph idx="1"/>
          </p:nvPr>
        </p:nvSpPr>
        <p:spPr>
          <a:xfrm>
            <a:off x="189470" y="1264555"/>
            <a:ext cx="4582040" cy="5086818"/>
          </a:xfrm>
        </p:spPr>
        <p:txBody>
          <a:bodyPr>
            <a:normAutofit/>
          </a:bodyPr>
          <a:lstStyle/>
          <a:p>
            <a:r>
              <a:rPr lang="en-US" sz="3200" b="1" dirty="0" smtClean="0"/>
              <a:t>Mortgage</a:t>
            </a:r>
            <a:r>
              <a:rPr lang="en-US" sz="3200" dirty="0" smtClean="0"/>
              <a:t> - Is an installment debt owed on real estate like a house, building, or land</a:t>
            </a:r>
          </a:p>
          <a:p>
            <a:pPr lvl="1"/>
            <a:r>
              <a:rPr lang="en-US" sz="2800" dirty="0" smtClean="0"/>
              <a:t>Mortgages are the largest </a:t>
            </a:r>
            <a:r>
              <a:rPr lang="en-US" sz="2800" dirty="0"/>
              <a:t>form of installment debt owed in this </a:t>
            </a:r>
            <a:r>
              <a:rPr lang="en-US" sz="2800" dirty="0" smtClean="0"/>
              <a:t>country</a:t>
            </a:r>
          </a:p>
          <a:p>
            <a:endParaRPr lang="en-US" sz="2400" dirty="0"/>
          </a:p>
        </p:txBody>
      </p:sp>
      <p:pic>
        <p:nvPicPr>
          <p:cNvPr id="4" name="Picture 3"/>
          <p:cNvPicPr>
            <a:picLocks noChangeAspect="1"/>
          </p:cNvPicPr>
          <p:nvPr/>
        </p:nvPicPr>
        <p:blipFill>
          <a:blip r:embed="rId2"/>
          <a:stretch>
            <a:fillRect/>
          </a:stretch>
        </p:blipFill>
        <p:spPr>
          <a:xfrm>
            <a:off x="5156886" y="3420785"/>
            <a:ext cx="5905500" cy="3333750"/>
          </a:xfrm>
          <a:prstGeom prst="rect">
            <a:avLst/>
          </a:prstGeom>
        </p:spPr>
      </p:pic>
      <p:pic>
        <p:nvPicPr>
          <p:cNvPr id="5" name="Picture 4"/>
          <p:cNvPicPr>
            <a:picLocks noChangeAspect="1"/>
          </p:cNvPicPr>
          <p:nvPr/>
        </p:nvPicPr>
        <p:blipFill>
          <a:blip r:embed="rId3"/>
          <a:stretch>
            <a:fillRect/>
          </a:stretch>
        </p:blipFill>
        <p:spPr>
          <a:xfrm>
            <a:off x="7216346" y="106404"/>
            <a:ext cx="4875770" cy="3250513"/>
          </a:xfrm>
          <a:prstGeom prst="rect">
            <a:avLst/>
          </a:prstGeom>
        </p:spPr>
      </p:pic>
      <p:pic>
        <p:nvPicPr>
          <p:cNvPr id="6" name="Picture 5"/>
          <p:cNvPicPr>
            <a:picLocks noChangeAspect="1"/>
          </p:cNvPicPr>
          <p:nvPr/>
        </p:nvPicPr>
        <p:blipFill>
          <a:blip r:embed="rId4"/>
          <a:stretch>
            <a:fillRect/>
          </a:stretch>
        </p:blipFill>
        <p:spPr>
          <a:xfrm>
            <a:off x="4793263" y="2277631"/>
            <a:ext cx="2401330" cy="1545300"/>
          </a:xfrm>
          <a:prstGeom prst="rect">
            <a:avLst/>
          </a:prstGeom>
        </p:spPr>
      </p:pic>
      <p:pic>
        <p:nvPicPr>
          <p:cNvPr id="7" name="Picture 6"/>
          <p:cNvPicPr>
            <a:picLocks noChangeAspect="1"/>
          </p:cNvPicPr>
          <p:nvPr/>
        </p:nvPicPr>
        <p:blipFill>
          <a:blip r:embed="rId5"/>
          <a:stretch>
            <a:fillRect/>
          </a:stretch>
        </p:blipFill>
        <p:spPr>
          <a:xfrm>
            <a:off x="10379675" y="3722087"/>
            <a:ext cx="1646979" cy="2543764"/>
          </a:xfrm>
          <a:prstGeom prst="rect">
            <a:avLst/>
          </a:prstGeom>
        </p:spPr>
      </p:pic>
      <p:pic>
        <p:nvPicPr>
          <p:cNvPr id="8" name="Picture 7"/>
          <p:cNvPicPr>
            <a:picLocks noChangeAspect="1"/>
          </p:cNvPicPr>
          <p:nvPr/>
        </p:nvPicPr>
        <p:blipFill>
          <a:blip r:embed="rId6"/>
          <a:stretch>
            <a:fillRect/>
          </a:stretch>
        </p:blipFill>
        <p:spPr>
          <a:xfrm>
            <a:off x="5288692" y="299865"/>
            <a:ext cx="1410472" cy="2138957"/>
          </a:xfrm>
          <a:prstGeom prst="rect">
            <a:avLst/>
          </a:prstGeom>
        </p:spPr>
      </p:pic>
    </p:spTree>
    <p:extLst>
      <p:ext uri="{BB962C8B-B14F-4D97-AF65-F5344CB8AC3E}">
        <p14:creationId xmlns:p14="http://schemas.microsoft.com/office/powerpoint/2010/main" val="26955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Length of Installment Period</a:t>
            </a:r>
            <a:endParaRPr lang="en-US" dirty="0"/>
          </a:p>
        </p:txBody>
      </p:sp>
      <p:sp>
        <p:nvSpPr>
          <p:cNvPr id="3" name="Content Placeholder 2"/>
          <p:cNvSpPr>
            <a:spLocks noGrp="1"/>
          </p:cNvSpPr>
          <p:nvPr>
            <p:ph idx="1"/>
          </p:nvPr>
        </p:nvSpPr>
        <p:spPr>
          <a:xfrm>
            <a:off x="5664566" y="2022905"/>
            <a:ext cx="6527434" cy="4835096"/>
          </a:xfrm>
        </p:spPr>
        <p:txBody>
          <a:bodyPr>
            <a:normAutofit/>
          </a:bodyPr>
          <a:lstStyle/>
          <a:p>
            <a:r>
              <a:rPr lang="en-US" sz="2800" b="1" dirty="0"/>
              <a:t>Regardless of the type of installment debt the installment period is important in determining the size of the borrower’s monthly payments and the total amount interest that must be paid.</a:t>
            </a:r>
          </a:p>
          <a:p>
            <a:pPr lvl="1"/>
            <a:r>
              <a:rPr lang="en-US" sz="2400" b="1" dirty="0"/>
              <a:t>The longer the repayment period the smaller the monthly payments with the trade off being that the longer it takes to repay an installment debt, the greater the total interest will be.</a:t>
            </a:r>
          </a:p>
          <a:p>
            <a:endParaRPr lang="en-US" dirty="0"/>
          </a:p>
        </p:txBody>
      </p:sp>
      <p:pic>
        <p:nvPicPr>
          <p:cNvPr id="4" name="Picture 3"/>
          <p:cNvPicPr>
            <a:picLocks noChangeAspect="1"/>
          </p:cNvPicPr>
          <p:nvPr/>
        </p:nvPicPr>
        <p:blipFill>
          <a:blip r:embed="rId2"/>
          <a:stretch>
            <a:fillRect/>
          </a:stretch>
        </p:blipFill>
        <p:spPr>
          <a:xfrm>
            <a:off x="9691545" y="74028"/>
            <a:ext cx="2414225" cy="1889924"/>
          </a:xfrm>
          <a:prstGeom prst="rect">
            <a:avLst/>
          </a:prstGeom>
        </p:spPr>
      </p:pic>
      <p:pic>
        <p:nvPicPr>
          <p:cNvPr id="5" name="Picture 4"/>
          <p:cNvPicPr>
            <a:picLocks noChangeAspect="1"/>
          </p:cNvPicPr>
          <p:nvPr/>
        </p:nvPicPr>
        <p:blipFill>
          <a:blip r:embed="rId3"/>
          <a:stretch>
            <a:fillRect/>
          </a:stretch>
        </p:blipFill>
        <p:spPr>
          <a:xfrm>
            <a:off x="65904" y="2540903"/>
            <a:ext cx="5664566" cy="4242957"/>
          </a:xfrm>
          <a:prstGeom prst="rect">
            <a:avLst/>
          </a:prstGeom>
        </p:spPr>
      </p:pic>
    </p:spTree>
    <p:extLst>
      <p:ext uri="{BB962C8B-B14F-4D97-AF65-F5344CB8AC3E}">
        <p14:creationId xmlns:p14="http://schemas.microsoft.com/office/powerpoint/2010/main" val="182829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436" y="236931"/>
            <a:ext cx="8911687" cy="1280890"/>
          </a:xfrm>
        </p:spPr>
        <p:txBody>
          <a:bodyPr>
            <a:normAutofit/>
          </a:bodyPr>
          <a:lstStyle/>
          <a:p>
            <a:r>
              <a:rPr lang="en-US" sz="4400" b="1" dirty="0" smtClean="0"/>
              <a:t>Why People Use Credit</a:t>
            </a:r>
            <a:endParaRPr lang="en-US" sz="4400" b="1" dirty="0"/>
          </a:p>
        </p:txBody>
      </p:sp>
      <p:sp>
        <p:nvSpPr>
          <p:cNvPr id="3" name="Content Placeholder 2"/>
          <p:cNvSpPr>
            <a:spLocks noGrp="1"/>
          </p:cNvSpPr>
          <p:nvPr>
            <p:ph idx="1"/>
          </p:nvPr>
        </p:nvSpPr>
        <p:spPr>
          <a:xfrm>
            <a:off x="205946" y="1264555"/>
            <a:ext cx="11986054" cy="1602213"/>
          </a:xfrm>
        </p:spPr>
        <p:txBody>
          <a:bodyPr>
            <a:noAutofit/>
          </a:bodyPr>
          <a:lstStyle/>
          <a:p>
            <a:r>
              <a:rPr lang="en-US" sz="3200" dirty="0" err="1" smtClean="0"/>
              <a:t>Ofttimes</a:t>
            </a:r>
            <a:r>
              <a:rPr lang="en-US" sz="3200" dirty="0" smtClean="0"/>
              <a:t> people buy with credit because they feel forced to buy an item immediately.</a:t>
            </a:r>
          </a:p>
          <a:p>
            <a:endParaRPr lang="en-US" sz="3200" dirty="0"/>
          </a:p>
        </p:txBody>
      </p:sp>
      <p:pic>
        <p:nvPicPr>
          <p:cNvPr id="4" name="Picture 3"/>
          <p:cNvPicPr>
            <a:picLocks noChangeAspect="1"/>
          </p:cNvPicPr>
          <p:nvPr/>
        </p:nvPicPr>
        <p:blipFill>
          <a:blip r:embed="rId2"/>
          <a:stretch>
            <a:fillRect/>
          </a:stretch>
        </p:blipFill>
        <p:spPr>
          <a:xfrm>
            <a:off x="7765536" y="3484606"/>
            <a:ext cx="4327611" cy="3245708"/>
          </a:xfrm>
          <a:prstGeom prst="rect">
            <a:avLst/>
          </a:prstGeom>
        </p:spPr>
      </p:pic>
      <p:sp>
        <p:nvSpPr>
          <p:cNvPr id="5" name="Rectangle 4"/>
          <p:cNvSpPr/>
          <p:nvPr/>
        </p:nvSpPr>
        <p:spPr>
          <a:xfrm>
            <a:off x="140043" y="2606879"/>
            <a:ext cx="7559590" cy="3857466"/>
          </a:xfrm>
          <a:prstGeom prst="rect">
            <a:avLst/>
          </a:prstGeom>
        </p:spPr>
        <p:txBody>
          <a:bodyPr wrap="square">
            <a:spAutoFit/>
          </a:bodyPr>
          <a:lstStyle/>
          <a:p>
            <a:pPr marL="342900" lvl="0" indent="-342900" defTabSz="457200">
              <a:spcBef>
                <a:spcPts val="1000"/>
              </a:spcBef>
              <a:buClr>
                <a:srgbClr val="DE32DE"/>
              </a:buClr>
              <a:buFont typeface="Wingdings 3" charset="2"/>
              <a:buChar char=""/>
            </a:pPr>
            <a:r>
              <a:rPr lang="en-US" sz="4400" b="1" dirty="0">
                <a:solidFill>
                  <a:prstClr val="white">
                    <a:lumMod val="75000"/>
                    <a:lumOff val="25000"/>
                  </a:prstClr>
                </a:solidFill>
              </a:rPr>
              <a:t>Deciding to use credit</a:t>
            </a:r>
          </a:p>
          <a:p>
            <a:pPr marL="742950" lvl="1" indent="-285750" defTabSz="457200">
              <a:spcBef>
                <a:spcPts val="1000"/>
              </a:spcBef>
              <a:buClr>
                <a:srgbClr val="DE32DE"/>
              </a:buClr>
              <a:buFont typeface="Wingdings 3" charset="2"/>
              <a:buChar char=""/>
            </a:pPr>
            <a:r>
              <a:rPr lang="en-US" sz="2800" dirty="0">
                <a:solidFill>
                  <a:prstClr val="white">
                    <a:lumMod val="75000"/>
                    <a:lumOff val="25000"/>
                  </a:prstClr>
                </a:solidFill>
              </a:rPr>
              <a:t>The decision to use credit involves whether the satisfaction you get from the purchase is greater than the interest payment.</a:t>
            </a:r>
          </a:p>
          <a:p>
            <a:pPr marL="1143000" lvl="2" indent="-228600" defTabSz="457200">
              <a:spcBef>
                <a:spcPts val="1000"/>
              </a:spcBef>
              <a:buClr>
                <a:srgbClr val="DE32DE"/>
              </a:buClr>
              <a:buFont typeface="Wingdings 3" charset="2"/>
              <a:buChar char=""/>
            </a:pPr>
            <a:r>
              <a:rPr lang="en-US" sz="2400" dirty="0">
                <a:solidFill>
                  <a:prstClr val="white">
                    <a:lumMod val="75000"/>
                    <a:lumOff val="25000"/>
                  </a:prstClr>
                </a:solidFill>
              </a:rPr>
              <a:t>Is it worth paying $385 a month for </a:t>
            </a:r>
            <a:r>
              <a:rPr lang="en-US" sz="2400" dirty="0" smtClean="0">
                <a:solidFill>
                  <a:prstClr val="white">
                    <a:lumMod val="75000"/>
                    <a:lumOff val="25000"/>
                  </a:prstClr>
                </a:solidFill>
              </a:rPr>
              <a:t>5 </a:t>
            </a:r>
            <a:r>
              <a:rPr lang="en-US" sz="2400" dirty="0">
                <a:solidFill>
                  <a:prstClr val="white">
                    <a:lumMod val="75000"/>
                    <a:lumOff val="25000"/>
                  </a:prstClr>
                </a:solidFill>
              </a:rPr>
              <a:t>years on a $19,000 truck if it will only be worth $5,000 when I have it paid off for $</a:t>
            </a:r>
            <a:r>
              <a:rPr lang="en-US" sz="2400" dirty="0" smtClean="0">
                <a:solidFill>
                  <a:prstClr val="white">
                    <a:lumMod val="75000"/>
                    <a:lumOff val="25000"/>
                  </a:prstClr>
                </a:solidFill>
              </a:rPr>
              <a:t>23,100</a:t>
            </a:r>
            <a:endParaRPr lang="en-US" sz="2400" dirty="0">
              <a:solidFill>
                <a:prstClr val="white">
                  <a:lumMod val="75000"/>
                  <a:lumOff val="25000"/>
                </a:prstClr>
              </a:solidFill>
            </a:endParaRPr>
          </a:p>
        </p:txBody>
      </p:sp>
      <p:sp>
        <p:nvSpPr>
          <p:cNvPr id="6" name="TextBox 5"/>
          <p:cNvSpPr txBox="1"/>
          <p:nvPr/>
        </p:nvSpPr>
        <p:spPr>
          <a:xfrm>
            <a:off x="8863913" y="2991021"/>
            <a:ext cx="2959680" cy="369332"/>
          </a:xfrm>
          <a:prstGeom prst="rect">
            <a:avLst/>
          </a:prstGeom>
          <a:noFill/>
        </p:spPr>
        <p:txBody>
          <a:bodyPr wrap="square" rtlCol="0">
            <a:spAutoFit/>
          </a:bodyPr>
          <a:lstStyle/>
          <a:p>
            <a:r>
              <a:rPr lang="en-US" dirty="0" smtClean="0"/>
              <a:t>1978 Ford Bronco</a:t>
            </a:r>
            <a:endParaRPr lang="en-US" dirty="0"/>
          </a:p>
        </p:txBody>
      </p:sp>
    </p:spTree>
    <p:extLst>
      <p:ext uri="{BB962C8B-B14F-4D97-AF65-F5344CB8AC3E}">
        <p14:creationId xmlns:p14="http://schemas.microsoft.com/office/powerpoint/2010/main" val="4553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331" y="451115"/>
            <a:ext cx="4829365" cy="1280890"/>
          </a:xfrm>
        </p:spPr>
        <p:txBody>
          <a:bodyPr>
            <a:noAutofit/>
          </a:bodyPr>
          <a:lstStyle/>
          <a:p>
            <a:r>
              <a:rPr lang="en-US" sz="4000" b="1" dirty="0" smtClean="0"/>
              <a:t>Checklist for buying with Credit</a:t>
            </a:r>
            <a:endParaRPr lang="en-US" sz="4000" b="1" dirty="0"/>
          </a:p>
        </p:txBody>
      </p:sp>
      <p:sp>
        <p:nvSpPr>
          <p:cNvPr id="3" name="Content Placeholder 2"/>
          <p:cNvSpPr>
            <a:spLocks noGrp="1"/>
          </p:cNvSpPr>
          <p:nvPr>
            <p:ph idx="1"/>
          </p:nvPr>
        </p:nvSpPr>
        <p:spPr>
          <a:xfrm>
            <a:off x="1349012" y="2619632"/>
            <a:ext cx="10381669" cy="3777622"/>
          </a:xfrm>
        </p:spPr>
        <p:txBody>
          <a:bodyPr>
            <a:normAutofit/>
          </a:bodyPr>
          <a:lstStyle/>
          <a:p>
            <a:r>
              <a:rPr lang="en-US" sz="3200" dirty="0" smtClean="0"/>
              <a:t>Do I really require this or can it wait till later?</a:t>
            </a:r>
          </a:p>
          <a:p>
            <a:r>
              <a:rPr lang="en-US" sz="3200" dirty="0" smtClean="0"/>
              <a:t>If I pay cash, what will I be giving up that I could buy with this money?</a:t>
            </a:r>
          </a:p>
          <a:p>
            <a:r>
              <a:rPr lang="en-US" sz="3200" dirty="0" smtClean="0"/>
              <a:t>Is this worth the interest I must pay if I do this?</a:t>
            </a:r>
          </a:p>
          <a:p>
            <a:r>
              <a:rPr lang="en-US" sz="3200" dirty="0" smtClean="0"/>
              <a:t>Comparison Shop for the best credit deal.</a:t>
            </a:r>
          </a:p>
          <a:p>
            <a:r>
              <a:rPr lang="en-US" sz="3200" dirty="0" smtClean="0"/>
              <a:t>Can I afford to borrow or use credit now?</a:t>
            </a:r>
            <a:endParaRPr lang="en-US" sz="3200" dirty="0"/>
          </a:p>
        </p:txBody>
      </p:sp>
      <p:pic>
        <p:nvPicPr>
          <p:cNvPr id="1026" name="Picture 2" descr="https://coachingyouthfootballdotorg.files.wordpress.com/2015/04/checkli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9288" y="224496"/>
            <a:ext cx="2906213" cy="265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0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Mike Huckabee</a:t>
            </a:r>
            <a:endParaRPr lang="en-US" b="1" dirty="0"/>
          </a:p>
        </p:txBody>
      </p:sp>
      <p:sp>
        <p:nvSpPr>
          <p:cNvPr id="3" name="Content Placeholder 2"/>
          <p:cNvSpPr>
            <a:spLocks noGrp="1"/>
          </p:cNvSpPr>
          <p:nvPr>
            <p:ph idx="1"/>
          </p:nvPr>
        </p:nvSpPr>
        <p:spPr>
          <a:xfrm>
            <a:off x="469006" y="1441621"/>
            <a:ext cx="9564129" cy="3468129"/>
          </a:xfrm>
        </p:spPr>
        <p:txBody>
          <a:bodyPr>
            <a:noAutofit/>
          </a:bodyPr>
          <a:lstStyle/>
          <a:p>
            <a:r>
              <a:rPr lang="en-US" sz="3600" dirty="0" smtClean="0"/>
              <a:t>In January 2016, the U.S. national debt surpassed $19 Trillion</a:t>
            </a:r>
          </a:p>
          <a:p>
            <a:pPr lvl="1"/>
            <a:r>
              <a:rPr lang="en-US" sz="3200" dirty="0" smtClean="0"/>
              <a:t>That’s $59,579.81 per man, woman, and child</a:t>
            </a:r>
            <a:endParaRPr lang="en-US" sz="3200" dirty="0"/>
          </a:p>
        </p:txBody>
      </p:sp>
      <p:sp>
        <p:nvSpPr>
          <p:cNvPr id="4" name="Rectangle 3"/>
          <p:cNvSpPr/>
          <p:nvPr/>
        </p:nvSpPr>
        <p:spPr>
          <a:xfrm>
            <a:off x="560173" y="4756541"/>
            <a:ext cx="11696062" cy="1446550"/>
          </a:xfrm>
          <a:prstGeom prst="rect">
            <a:avLst/>
          </a:prstGeom>
          <a:noFill/>
        </p:spPr>
        <p:txBody>
          <a:bodyPr wrap="square" lIns="91440" tIns="45720" rIns="91440" bIns="45720">
            <a:spAutoFit/>
          </a:bodyPr>
          <a:lstStyle/>
          <a:p>
            <a:pPr algn="ctr"/>
            <a:r>
              <a:rPr lang="en-US" sz="8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$19,000,000,000,000</a:t>
            </a:r>
            <a:endParaRPr lang="en-US" sz="88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5" name="TextBox 4"/>
          <p:cNvSpPr txBox="1"/>
          <p:nvPr/>
        </p:nvSpPr>
        <p:spPr>
          <a:xfrm>
            <a:off x="1540476" y="2636108"/>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9689939" y="98512"/>
            <a:ext cx="2276772" cy="3364687"/>
          </a:xfrm>
          <a:prstGeom prst="rect">
            <a:avLst/>
          </a:prstGeom>
        </p:spPr>
      </p:pic>
    </p:spTree>
    <p:extLst>
      <p:ext uri="{BB962C8B-B14F-4D97-AF65-F5344CB8AC3E}">
        <p14:creationId xmlns:p14="http://schemas.microsoft.com/office/powerpoint/2010/main" val="2572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docProps/app.xml><?xml version="1.0" encoding="utf-8"?>
<Properties xmlns="http://schemas.openxmlformats.org/officeDocument/2006/extended-properties" xmlns:vt="http://schemas.openxmlformats.org/officeDocument/2006/docPropsVTypes">
  <Template>Wisp</Template>
  <TotalTime>451</TotalTime>
  <Words>844</Words>
  <Application>Microsoft Office PowerPoint</Application>
  <PresentationFormat>Widescreen</PresentationFormat>
  <Paragraphs>58</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Century Gothic</vt:lpstr>
      <vt:lpstr>Wingdings 3</vt:lpstr>
      <vt:lpstr>Wisp</vt:lpstr>
      <vt:lpstr>Going Into Debt</vt:lpstr>
      <vt:lpstr>Do you have any idea how much debt our country is in?</vt:lpstr>
      <vt:lpstr>Americans and Credit</vt:lpstr>
      <vt:lpstr>Installment Debt</vt:lpstr>
      <vt:lpstr>Mortgage</vt:lpstr>
      <vt:lpstr>Length of Installment Period</vt:lpstr>
      <vt:lpstr>Why People Use Credit</vt:lpstr>
      <vt:lpstr>Checklist for buying with Credit</vt:lpstr>
      <vt:lpstr>Mike Huckabee</vt:lpstr>
      <vt:lpstr>PowerPoint Presentation</vt:lpstr>
      <vt:lpstr>Sources of Loans and Credit: </vt:lpstr>
      <vt:lpstr>Types of Financial Institutions continued</vt:lpstr>
      <vt:lpstr>Charge Accounts</vt:lpstr>
      <vt:lpstr>Credit Cards</vt:lpstr>
      <vt:lpstr>Finance Charges</vt:lpstr>
      <vt:lpstr>Annual Percentage Rates (APR)</vt:lpstr>
      <vt:lpstr>Debit Cards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Into debt</dc:title>
  <dc:creator>Nathan Kilbourn</dc:creator>
  <cp:lastModifiedBy>Nathan Kilbourn</cp:lastModifiedBy>
  <cp:revision>29</cp:revision>
  <dcterms:created xsi:type="dcterms:W3CDTF">2016-02-05T14:10:38Z</dcterms:created>
  <dcterms:modified xsi:type="dcterms:W3CDTF">2016-02-08T22:53:23Z</dcterms:modified>
</cp:coreProperties>
</file>