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ECCBC6-4689-4E48-AAD6-C1DE6A5150C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7F4A5-80BA-4310-BF81-545BFC5BE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B895-37CD-40BF-BB57-5F016364E591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2BFBD-7B3E-4A66-9B31-E5C2AE25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2BFBD-7B3E-4A66-9B31-E5C2AE255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A2ADB0-F783-426B-AFBF-7B17133B1C9D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F8E014-8624-4CFC-8310-BA3BE3F5A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8640064" cy="4953000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National </a:t>
            </a:r>
            <a:br>
              <a:rPr lang="en-US" sz="8800" dirty="0" smtClean="0"/>
            </a:br>
            <a:r>
              <a:rPr lang="en-US" sz="8800" dirty="0" smtClean="0"/>
              <a:t>and </a:t>
            </a:r>
            <a:br>
              <a:rPr lang="en-US" sz="8800" dirty="0" smtClean="0"/>
            </a:br>
            <a:r>
              <a:rPr lang="en-US" sz="8800" dirty="0" smtClean="0"/>
              <a:t>State powers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724400"/>
            <a:ext cx="8640064" cy="1752600"/>
          </a:xfrm>
        </p:spPr>
        <p:txBody>
          <a:bodyPr/>
          <a:lstStyle/>
          <a:p>
            <a:r>
              <a:rPr lang="en-US" dirty="0" smtClean="0"/>
              <a:t>Mr. Kilbourn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05755"/>
            <a:ext cx="2054352" cy="265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9956800" cy="1143000"/>
          </a:xfrm>
        </p:spPr>
        <p:txBody>
          <a:bodyPr/>
          <a:lstStyle/>
          <a:p>
            <a:r>
              <a:rPr lang="en-US" b="1" dirty="0"/>
              <a:t>Admitting a new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829800" cy="5715000"/>
          </a:xfrm>
        </p:spPr>
        <p:txBody>
          <a:bodyPr>
            <a:normAutofit/>
          </a:bodyPr>
          <a:lstStyle/>
          <a:p>
            <a:r>
              <a:rPr lang="en-US" sz="3600" dirty="0"/>
              <a:t>Procedure</a:t>
            </a:r>
          </a:p>
          <a:p>
            <a:pPr lvl="1"/>
            <a:r>
              <a:rPr lang="en-US" sz="3200" dirty="0"/>
              <a:t>Congress passes an </a:t>
            </a:r>
            <a:r>
              <a:rPr lang="en-US" sz="3200" b="1" u="sng" dirty="0" smtClean="0"/>
              <a:t>Enabling Act</a:t>
            </a:r>
            <a:endParaRPr lang="en-US" sz="3200" b="1" u="sng" dirty="0"/>
          </a:p>
          <a:p>
            <a:pPr lvl="2"/>
            <a:r>
              <a:rPr lang="en-US" sz="3200" dirty="0"/>
              <a:t>This allows the </a:t>
            </a:r>
            <a:r>
              <a:rPr lang="en-US" sz="3200" dirty="0" smtClean="0"/>
              <a:t>people to make a state constitution</a:t>
            </a:r>
          </a:p>
          <a:p>
            <a:pPr lvl="1"/>
            <a:r>
              <a:rPr lang="en-US" sz="3200" dirty="0" smtClean="0"/>
              <a:t>President signs or vetoes the Enabling Act</a:t>
            </a:r>
          </a:p>
          <a:p>
            <a:pPr lvl="1"/>
            <a:r>
              <a:rPr lang="en-US" sz="3200" dirty="0" smtClean="0"/>
              <a:t>People create the state constitution and vote on it</a:t>
            </a:r>
          </a:p>
          <a:p>
            <a:pPr lvl="1"/>
            <a:r>
              <a:rPr lang="en-US" sz="3200" dirty="0" smtClean="0"/>
              <a:t>Constitution is submitted to Congress for approval</a:t>
            </a:r>
          </a:p>
          <a:p>
            <a:pPr lvl="2"/>
            <a:r>
              <a:rPr lang="en-US" sz="3200" dirty="0" smtClean="0"/>
              <a:t>If Congress agrees an act is passed admitting the new state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52400"/>
            <a:ext cx="2379785" cy="36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76753"/>
            <a:ext cx="7467600" cy="944562"/>
          </a:xfrm>
        </p:spPr>
        <p:txBody>
          <a:bodyPr/>
          <a:lstStyle/>
          <a:p>
            <a:r>
              <a:rPr lang="en-US" b="1" dirty="0" smtClean="0"/>
              <a:t>Exceptions to the rule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" y="762000"/>
            <a:ext cx="8280545" cy="5486400"/>
          </a:xfrm>
        </p:spPr>
        <p:txBody>
          <a:bodyPr>
            <a:noAutofit/>
          </a:bodyPr>
          <a:lstStyle/>
          <a:p>
            <a:r>
              <a:rPr lang="en-US" sz="2500" dirty="0" smtClean="0"/>
              <a:t>West Virginia </a:t>
            </a:r>
            <a:endParaRPr lang="en-US" sz="2500" u="sng" dirty="0" smtClean="0"/>
          </a:p>
          <a:p>
            <a:pPr lvl="1"/>
            <a:r>
              <a:rPr lang="en-US" sz="2500" dirty="0" smtClean="0"/>
              <a:t>A minority of people in Virginia wanted to break away during the Civil War</a:t>
            </a:r>
          </a:p>
          <a:p>
            <a:pPr lvl="1"/>
            <a:r>
              <a:rPr lang="en-US" sz="2500" dirty="0" smtClean="0"/>
              <a:t>Violation?</a:t>
            </a:r>
          </a:p>
          <a:p>
            <a:pPr lvl="2"/>
            <a:r>
              <a:rPr lang="en-US" sz="2500" dirty="0" smtClean="0"/>
              <a:t>Said the minority was acting as the Virginia legislature and gave permission</a:t>
            </a:r>
          </a:p>
          <a:p>
            <a:r>
              <a:rPr lang="en-US" sz="2500" dirty="0" smtClean="0"/>
              <a:t>Texas </a:t>
            </a:r>
          </a:p>
          <a:p>
            <a:pPr lvl="1"/>
            <a:r>
              <a:rPr lang="en-US" sz="2500" dirty="0" smtClean="0"/>
              <a:t>Already independent</a:t>
            </a:r>
          </a:p>
          <a:p>
            <a:pPr lvl="1"/>
            <a:r>
              <a:rPr lang="en-US" sz="2500" dirty="0" smtClean="0"/>
              <a:t>Admitted by a joint resolution of Congress</a:t>
            </a:r>
          </a:p>
          <a:p>
            <a:r>
              <a:rPr lang="en-US" sz="2500" dirty="0" smtClean="0"/>
              <a:t>Alaska/Hawaii </a:t>
            </a:r>
            <a:r>
              <a:rPr lang="en-US" sz="2500" dirty="0" smtClean="0">
                <a:sym typeface="Wingdings" pitchFamily="2" charset="2"/>
              </a:rPr>
              <a:t> Created a constitution w/o Enabling Act. Admitted in 1959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586" y="2716747"/>
            <a:ext cx="3911455" cy="4141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586" y="-5007"/>
            <a:ext cx="3870414" cy="3832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010" y="5181600"/>
            <a:ext cx="2803602" cy="1573522"/>
          </a:xfrm>
          <a:prstGeom prst="rect">
            <a:avLst/>
          </a:prstGeom>
        </p:spPr>
      </p:pic>
      <p:pic>
        <p:nvPicPr>
          <p:cNvPr id="1026" name="Picture 2" descr="Image result for tex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26" y="3378127"/>
            <a:ext cx="1404864" cy="13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what do the states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6400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National Governor’s Association</a:t>
            </a:r>
          </a:p>
          <a:p>
            <a:pPr lvl="1"/>
            <a:r>
              <a:rPr lang="en-US" sz="3200" dirty="0" smtClean="0"/>
              <a:t>Helps state policy making</a:t>
            </a:r>
          </a:p>
          <a:p>
            <a:pPr lvl="2"/>
            <a:r>
              <a:rPr lang="en-US" sz="3200" dirty="0" smtClean="0"/>
              <a:t>Seminars/Publications on</a:t>
            </a:r>
          </a:p>
          <a:p>
            <a:pPr lvl="3"/>
            <a:r>
              <a:rPr lang="en-US" sz="2800" dirty="0" smtClean="0"/>
              <a:t>Organizing the office</a:t>
            </a:r>
          </a:p>
          <a:p>
            <a:pPr lvl="3"/>
            <a:r>
              <a:rPr lang="en-US" sz="2800" dirty="0" smtClean="0"/>
              <a:t>Dealing with the press </a:t>
            </a:r>
          </a:p>
          <a:p>
            <a:pPr lvl="1"/>
            <a:r>
              <a:rPr lang="en-US" sz="3200" dirty="0" smtClean="0"/>
              <a:t>Help influence national policy by focusing on</a:t>
            </a:r>
          </a:p>
          <a:p>
            <a:pPr lvl="2"/>
            <a:r>
              <a:rPr lang="en-US" sz="3200" dirty="0" smtClean="0"/>
              <a:t>Education</a:t>
            </a:r>
          </a:p>
          <a:p>
            <a:pPr lvl="2"/>
            <a:r>
              <a:rPr lang="en-US" sz="3200" dirty="0" smtClean="0"/>
              <a:t>Welfare </a:t>
            </a:r>
          </a:p>
          <a:p>
            <a:pPr lvl="2"/>
            <a:r>
              <a:rPr lang="en-US" sz="3200" dirty="0" smtClean="0"/>
              <a:t>Health care reforms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971800"/>
            <a:ext cx="5720053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134" r="10539"/>
          <a:stretch/>
        </p:blipFill>
        <p:spPr>
          <a:xfrm>
            <a:off x="7441324" y="152400"/>
            <a:ext cx="4598276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724400"/>
            <a:ext cx="1918389" cy="1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1219200"/>
            <a:ext cx="2682965" cy="927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173666"/>
            <a:ext cx="1461189" cy="9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States </a:t>
            </a:r>
            <a:r>
              <a:rPr lang="en-US" b="1" dirty="0" err="1" smtClean="0"/>
              <a:t>gotta</a:t>
            </a:r>
            <a:r>
              <a:rPr lang="en-US" b="1" dirty="0" smtClean="0"/>
              <a:t> do this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85554"/>
            <a:ext cx="7772400" cy="5029199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Conduct and pay for national elections</a:t>
            </a:r>
          </a:p>
          <a:p>
            <a:pPr lvl="1"/>
            <a:r>
              <a:rPr lang="en-US" sz="3600" dirty="0" smtClean="0"/>
              <a:t>States can set time/places/manner for the election of Congress</a:t>
            </a:r>
          </a:p>
          <a:p>
            <a:pPr lvl="2"/>
            <a:r>
              <a:rPr lang="en-US" sz="3200" dirty="0" smtClean="0"/>
              <a:t>But Congress can alter this if they want </a:t>
            </a:r>
          </a:p>
          <a:p>
            <a:pPr lvl="1"/>
            <a:endParaRPr lang="en-US" sz="3600" dirty="0" smtClean="0"/>
          </a:p>
          <a:p>
            <a:r>
              <a:rPr lang="en-US" sz="4000" dirty="0" smtClean="0"/>
              <a:t>Help amend the constitution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99" r="10916"/>
          <a:stretch/>
        </p:blipFill>
        <p:spPr>
          <a:xfrm>
            <a:off x="8229600" y="1143000"/>
            <a:ext cx="3657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467600" cy="944562"/>
          </a:xfrm>
        </p:spPr>
        <p:txBody>
          <a:bodyPr/>
          <a:lstStyle/>
          <a:p>
            <a:r>
              <a:rPr lang="en-US" b="1" dirty="0" smtClean="0"/>
              <a:t>Role of the Courts in this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4563"/>
            <a:ext cx="7848600" cy="5181602"/>
          </a:xfrm>
        </p:spPr>
        <p:txBody>
          <a:bodyPr>
            <a:noAutofit/>
          </a:bodyPr>
          <a:lstStyle/>
          <a:p>
            <a:r>
              <a:rPr lang="en-US" sz="3200" dirty="0" smtClean="0"/>
              <a:t>Federalism divide power, there are going to be disputes</a:t>
            </a:r>
          </a:p>
          <a:p>
            <a:pPr lvl="1"/>
            <a:r>
              <a:rPr lang="en-US" sz="3200" dirty="0" smtClean="0"/>
              <a:t>The Supreme Court helps settle these</a:t>
            </a:r>
          </a:p>
          <a:p>
            <a:r>
              <a:rPr lang="en-US" sz="3200" b="1" i="1" u="sng" dirty="0" smtClean="0"/>
              <a:t>McCulloch v. Maryland </a:t>
            </a:r>
            <a:r>
              <a:rPr lang="en-US" sz="3200" dirty="0" smtClean="0"/>
              <a:t>1819 </a:t>
            </a:r>
            <a:r>
              <a:rPr lang="en-US" sz="3200" dirty="0" smtClean="0">
                <a:sym typeface="Wingdings" pitchFamily="2" charset="2"/>
              </a:rPr>
              <a:t> When state laws conflict with </a:t>
            </a:r>
            <a:r>
              <a:rPr lang="en-US" sz="3200" dirty="0" smtClean="0">
                <a:sym typeface="Wingdings" pitchFamily="2" charset="2"/>
              </a:rPr>
              <a:t>Federal laws, </a:t>
            </a:r>
            <a:r>
              <a:rPr lang="en-US" sz="3200" dirty="0" smtClean="0">
                <a:sym typeface="Wingdings" pitchFamily="2" charset="2"/>
              </a:rPr>
              <a:t>the Federal wins. Also widened the power of Congress w/ implied powers</a:t>
            </a:r>
          </a:p>
          <a:p>
            <a:pPr lvl="1"/>
            <a:r>
              <a:rPr lang="en-US" sz="3200" dirty="0" smtClean="0">
                <a:sym typeface="Wingdings" pitchFamily="2" charset="2"/>
              </a:rPr>
              <a:t>The balance has shifted over the </a:t>
            </a:r>
            <a:r>
              <a:rPr lang="en-US" sz="3200" dirty="0" smtClean="0">
                <a:sym typeface="Wingdings" pitchFamily="2" charset="2"/>
              </a:rPr>
              <a:t>years… </a:t>
            </a:r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/>
              <a:t>Federal judges can also review the actions of state and local officials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581400"/>
            <a:ext cx="4233609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12"/>
            <a:ext cx="995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powers, a review and beyond…….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7012"/>
            <a:ext cx="12115800" cy="4678363"/>
          </a:xfrm>
        </p:spPr>
        <p:txBody>
          <a:bodyPr>
            <a:noAutofit/>
          </a:bodyPr>
          <a:lstStyle/>
          <a:p>
            <a:r>
              <a:rPr lang="en-US" dirty="0" smtClean="0"/>
              <a:t>Constitution grants three types of powers</a:t>
            </a:r>
          </a:p>
          <a:p>
            <a:pPr lvl="1"/>
            <a:r>
              <a:rPr lang="en-US" sz="3000" dirty="0" smtClean="0"/>
              <a:t>Expressed</a:t>
            </a:r>
          </a:p>
          <a:p>
            <a:pPr lvl="1"/>
            <a:r>
              <a:rPr lang="en-US" sz="3000" dirty="0" smtClean="0"/>
              <a:t>Implied </a:t>
            </a:r>
          </a:p>
          <a:p>
            <a:pPr lvl="1"/>
            <a:r>
              <a:rPr lang="en-US" sz="3000" dirty="0" smtClean="0"/>
              <a:t>Inherent</a:t>
            </a:r>
          </a:p>
          <a:p>
            <a:r>
              <a:rPr lang="en-US" b="1" u="sng" dirty="0" smtClean="0"/>
              <a:t>Express</a:t>
            </a:r>
            <a:r>
              <a:rPr lang="en-US" dirty="0" smtClean="0"/>
              <a:t> (enumerated)</a:t>
            </a:r>
          </a:p>
          <a:p>
            <a:pPr lvl="1"/>
            <a:r>
              <a:rPr lang="en-US" sz="3000" dirty="0" smtClean="0"/>
              <a:t>Specifically found in the Constitution</a:t>
            </a:r>
          </a:p>
          <a:p>
            <a:pPr lvl="1"/>
            <a:r>
              <a:rPr lang="en-US" sz="3000" dirty="0" smtClean="0"/>
              <a:t>Articles 1-3</a:t>
            </a:r>
          </a:p>
          <a:p>
            <a:pPr lvl="2"/>
            <a:r>
              <a:rPr lang="en-US" sz="3000" dirty="0" smtClean="0"/>
              <a:t>Are 27</a:t>
            </a:r>
          </a:p>
          <a:p>
            <a:pPr lvl="2"/>
            <a:r>
              <a:rPr lang="en-US" sz="3000" dirty="0" smtClean="0"/>
              <a:t>Example “</a:t>
            </a:r>
            <a:r>
              <a:rPr lang="en-US" sz="3000" dirty="0"/>
              <a:t>The </a:t>
            </a:r>
            <a:r>
              <a:rPr lang="en-US" sz="3000" b="1" dirty="0"/>
              <a:t>Power</a:t>
            </a:r>
            <a:r>
              <a:rPr lang="en-US" sz="3000" dirty="0"/>
              <a:t> to tax and spend for the defense and general welfare of the U.S</a:t>
            </a:r>
            <a:r>
              <a:rPr lang="en-US" sz="3000" dirty="0" smtClean="0"/>
              <a:t>.”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powers, a review and beyond…….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Implied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 not specifically listed but depends on the expressed powers</a:t>
            </a:r>
          </a:p>
          <a:p>
            <a:pPr lvl="1"/>
            <a:r>
              <a:rPr lang="en-US" sz="3200" dirty="0" smtClean="0">
                <a:sym typeface="Wingdings" pitchFamily="2" charset="2"/>
              </a:rPr>
              <a:t>Comes from Art 1 </a:t>
            </a:r>
            <a:r>
              <a:rPr lang="en-US" sz="3200" dirty="0" smtClean="0"/>
              <a:t>§8 Cl. 18</a:t>
            </a:r>
          </a:p>
          <a:p>
            <a:pPr lvl="1"/>
            <a:r>
              <a:rPr lang="en-US" sz="3200" dirty="0" smtClean="0"/>
              <a:t>Allows the government expand its authority</a:t>
            </a:r>
          </a:p>
          <a:p>
            <a:pPr lvl="2"/>
            <a:r>
              <a:rPr lang="en-US" sz="3200" dirty="0"/>
              <a:t>The Bank's existence is a great example of implied powers: the Constitution doesn't say that Congress has the right to establish a bank, but its defenders claimed that one was necessary to carry out the Congress' power to collect taxes.</a:t>
            </a:r>
            <a:endParaRPr lang="en-US" sz="3200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400800"/>
          </a:xfrm>
        </p:spPr>
        <p:txBody>
          <a:bodyPr>
            <a:noAutofit/>
          </a:bodyPr>
          <a:lstStyle/>
          <a:p>
            <a:r>
              <a:rPr lang="en-US" sz="3600" b="1" u="sng" dirty="0"/>
              <a:t>Inherent</a:t>
            </a:r>
            <a:r>
              <a:rPr lang="en-US" sz="3600" dirty="0"/>
              <a:t>  power that can be used because it’s the </a:t>
            </a:r>
            <a:r>
              <a:rPr lang="en-US" sz="3600" dirty="0" smtClean="0"/>
              <a:t>government</a:t>
            </a:r>
          </a:p>
          <a:p>
            <a:pPr lvl="1"/>
            <a:r>
              <a:rPr lang="en-US" sz="3200" dirty="0"/>
              <a:t>are those powers that Congress and the president need in order to get the job done right. </a:t>
            </a:r>
          </a:p>
          <a:p>
            <a:pPr lvl="2"/>
            <a:r>
              <a:rPr lang="en-US" sz="3200" dirty="0" smtClean="0"/>
              <a:t>Example: an Executive Order</a:t>
            </a:r>
          </a:p>
          <a:p>
            <a:pPr lvl="2"/>
            <a:endParaRPr lang="en-US" sz="3200" dirty="0"/>
          </a:p>
          <a:p>
            <a:r>
              <a:rPr lang="en-US" sz="3600" b="1" u="sng" dirty="0"/>
              <a:t>Reserved</a:t>
            </a:r>
            <a:r>
              <a:rPr lang="en-US" sz="3600" dirty="0"/>
              <a:t>  powers saved to the states</a:t>
            </a:r>
          </a:p>
          <a:p>
            <a:pPr lvl="1"/>
            <a:r>
              <a:rPr lang="en-US" sz="3200" dirty="0"/>
              <a:t>States have power over things </a:t>
            </a:r>
            <a:r>
              <a:rPr lang="en-US" sz="3200" dirty="0" smtClean="0"/>
              <a:t>not specifically granted or </a:t>
            </a:r>
            <a:r>
              <a:rPr lang="en-US" sz="3200" dirty="0"/>
              <a:t>found in the </a:t>
            </a:r>
            <a:r>
              <a:rPr lang="en-US" sz="3200" dirty="0" smtClean="0"/>
              <a:t>constitution</a:t>
            </a:r>
          </a:p>
          <a:p>
            <a:pPr lvl="2"/>
            <a:r>
              <a:rPr lang="en-US" sz="3200" dirty="0" smtClean="0"/>
              <a:t>Example: Education, Drinking Age, State Taxes, Licensing,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40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4525963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Supremacy clause </a:t>
            </a:r>
            <a:r>
              <a:rPr lang="en-US" sz="3600" dirty="0" smtClean="0">
                <a:sym typeface="Wingdings" pitchFamily="2" charset="2"/>
              </a:rPr>
              <a:t>State laws can’t conflict with federal law</a:t>
            </a:r>
          </a:p>
          <a:p>
            <a:pPr lvl="1"/>
            <a:r>
              <a:rPr lang="en-US" sz="3200" dirty="0" smtClean="0">
                <a:sym typeface="Wingdings" pitchFamily="2" charset="2"/>
              </a:rPr>
              <a:t>States cannot use reserved powers to interfere with the constitution</a:t>
            </a:r>
          </a:p>
          <a:p>
            <a:pPr lvl="1"/>
            <a:r>
              <a:rPr lang="en-US" sz="3200" dirty="0" smtClean="0">
                <a:sym typeface="Wingdings" pitchFamily="2" charset="2"/>
              </a:rPr>
              <a:t>Since local gov’t is a creation of the state they must follow the same rules as the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12192000" cy="65532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Concurrent </a:t>
            </a:r>
            <a:r>
              <a:rPr lang="en-US" sz="3600" b="1" u="sng" dirty="0" smtClean="0"/>
              <a:t>Power </a:t>
            </a:r>
            <a:r>
              <a:rPr lang="en-US" sz="3600" dirty="0"/>
              <a:t>power the state and federal government </a:t>
            </a:r>
            <a:r>
              <a:rPr lang="en-US" sz="3600" dirty="0" smtClean="0"/>
              <a:t>can both use</a:t>
            </a:r>
          </a:p>
          <a:p>
            <a:pPr lvl="2"/>
            <a:r>
              <a:rPr lang="en-US" sz="3200" dirty="0" smtClean="0"/>
              <a:t>Example: </a:t>
            </a:r>
            <a:r>
              <a:rPr lang="en-US" sz="3200" dirty="0"/>
              <a:t>the </a:t>
            </a:r>
            <a:r>
              <a:rPr lang="en-US" sz="3200" b="1" dirty="0"/>
              <a:t>power</a:t>
            </a:r>
            <a:r>
              <a:rPr lang="en-US" sz="3200" dirty="0"/>
              <a:t> to tax, build roads, establish bankruptcy laws, and to create lower </a:t>
            </a:r>
            <a:r>
              <a:rPr lang="en-US" sz="3200" dirty="0" smtClean="0"/>
              <a:t>courts</a:t>
            </a:r>
          </a:p>
          <a:p>
            <a:pPr lvl="2"/>
            <a:endParaRPr lang="en-US" sz="3200" dirty="0"/>
          </a:p>
          <a:p>
            <a:r>
              <a:rPr lang="en-US" sz="3600" b="1" u="sng" dirty="0"/>
              <a:t>Denied </a:t>
            </a:r>
            <a:r>
              <a:rPr lang="en-US" sz="3600" b="1" u="sng" dirty="0" smtClean="0"/>
              <a:t>Power</a:t>
            </a:r>
            <a:r>
              <a:rPr lang="en-US" sz="3600" dirty="0"/>
              <a:t> power that can’t be </a:t>
            </a:r>
            <a:r>
              <a:rPr lang="en-US" sz="3600" dirty="0" smtClean="0"/>
              <a:t>used</a:t>
            </a:r>
          </a:p>
          <a:p>
            <a:pPr lvl="2"/>
            <a:r>
              <a:rPr lang="en-US" sz="3200" dirty="0" smtClean="0"/>
              <a:t>Example: deny Freedom of Religion, Speech, Press, Assembly, Speed &amp; Public Trial, States cannot enter into a Treaty with a Foreign Nation, States cannot Print Money, States cannot tax the Federal Government, etc…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5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053"/>
            <a:ext cx="995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the Feds do for the states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56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Provide Republican form of Government (Indirect Democracy)</a:t>
            </a:r>
          </a:p>
          <a:p>
            <a:pPr lvl="2"/>
            <a:r>
              <a:rPr lang="en-US" sz="2600" dirty="0" smtClean="0"/>
              <a:t>i.e. representative </a:t>
            </a:r>
            <a:r>
              <a:rPr lang="en-US" sz="2600" dirty="0" err="1" smtClean="0"/>
              <a:t>gov’t</a:t>
            </a:r>
            <a:endParaRPr lang="en-US" sz="2600" dirty="0" smtClean="0"/>
          </a:p>
          <a:p>
            <a:pPr lvl="1"/>
            <a:r>
              <a:rPr lang="en-US" sz="2800" dirty="0" smtClean="0"/>
              <a:t>Enforced by congress </a:t>
            </a:r>
          </a:p>
          <a:p>
            <a:pPr lvl="2"/>
            <a:r>
              <a:rPr lang="en-US" sz="2800" dirty="0" smtClean="0"/>
              <a:t>Allows representatives and senators to take their seat</a:t>
            </a:r>
          </a:p>
          <a:p>
            <a:pPr lvl="2"/>
            <a:r>
              <a:rPr lang="en-US" sz="2800" dirty="0" smtClean="0"/>
              <a:t>Post civil war Congress refused to allow southern states to take their seats</a:t>
            </a:r>
          </a:p>
          <a:p>
            <a:r>
              <a:rPr lang="en-US" sz="3200" dirty="0" smtClean="0"/>
              <a:t>Central Government must protect the states from attack (Provide National Security)</a:t>
            </a:r>
          </a:p>
          <a:p>
            <a:pPr lvl="1"/>
            <a:r>
              <a:rPr lang="en-US" sz="2800" dirty="0" smtClean="0"/>
              <a:t>President has authority to send troops to put down domestic disorder when asked</a:t>
            </a:r>
          </a:p>
          <a:p>
            <a:pPr lvl="1"/>
            <a:r>
              <a:rPr lang="en-US" sz="2800" dirty="0" smtClean="0"/>
              <a:t>No asking necessary when federal laws or responsibilities are violated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11734800" cy="4906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Territorial Integrity</a:t>
            </a:r>
          </a:p>
          <a:p>
            <a:pPr lvl="1"/>
            <a:r>
              <a:rPr lang="en-US" sz="3600" dirty="0" smtClean="0"/>
              <a:t>Respect the boundaries of an existing state’s territory</a:t>
            </a:r>
          </a:p>
          <a:p>
            <a:pPr lvl="2"/>
            <a:r>
              <a:rPr lang="en-US" sz="3600" dirty="0" smtClean="0"/>
              <a:t>Example: Cannot use existing state to make a new state w/o said states permission</a:t>
            </a:r>
            <a:endParaRPr lang="en-US" sz="3600" dirty="0"/>
          </a:p>
        </p:txBody>
      </p:sp>
      <p:pic>
        <p:nvPicPr>
          <p:cNvPr id="1026" name="Picture 2" descr="http://edci815s12.wikispaces.com/file/view/nwterritory.jpg/300710544/nwterr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6" y="3319463"/>
            <a:ext cx="3684339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solutemichigan.com/wp-content/uploads/2007/03/toledow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19463"/>
            <a:ext cx="4640416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33" y="571500"/>
            <a:ext cx="9956800" cy="1143000"/>
          </a:xfrm>
        </p:spPr>
        <p:txBody>
          <a:bodyPr/>
          <a:lstStyle/>
          <a:p>
            <a:r>
              <a:rPr lang="en-US" b="1" dirty="0" smtClean="0"/>
              <a:t>Admitting a new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11582400" cy="4525963"/>
          </a:xfrm>
        </p:spPr>
        <p:txBody>
          <a:bodyPr/>
          <a:lstStyle/>
          <a:p>
            <a:r>
              <a:rPr lang="en-US" sz="4000" dirty="0" smtClean="0"/>
              <a:t>This power is held by Congress but limited</a:t>
            </a:r>
          </a:p>
          <a:p>
            <a:pPr lvl="1"/>
            <a:r>
              <a:rPr lang="en-US" sz="3600" dirty="0" smtClean="0"/>
              <a:t>Can’t use existing states without states permission</a:t>
            </a:r>
          </a:p>
          <a:p>
            <a:pPr lvl="1"/>
            <a:r>
              <a:rPr lang="en-US" sz="3600" dirty="0" smtClean="0"/>
              <a:t>President can veto admission</a:t>
            </a:r>
          </a:p>
          <a:p>
            <a:r>
              <a:rPr lang="en-US" sz="4000" dirty="0" smtClean="0"/>
              <a:t>Once a state is admitted it is considered equal to all others</a:t>
            </a:r>
          </a:p>
          <a:p>
            <a:r>
              <a:rPr lang="en-US" sz="4000" dirty="0" smtClean="0"/>
              <a:t>Bound to support the constitution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95250"/>
            <a:ext cx="3725333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651</TotalTime>
  <Words>572</Words>
  <Application>Microsoft Office PowerPoint</Application>
  <PresentationFormat>Widescreen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Wingdings</vt:lpstr>
      <vt:lpstr>Wingdings 2</vt:lpstr>
      <vt:lpstr>Technic</vt:lpstr>
      <vt:lpstr>National  and  State powers</vt:lpstr>
      <vt:lpstr>The powers, a review and beyond…….</vt:lpstr>
      <vt:lpstr>The powers, a review and beyond…….</vt:lpstr>
      <vt:lpstr>PowerPoint Presentation</vt:lpstr>
      <vt:lpstr>PowerPoint Presentation</vt:lpstr>
      <vt:lpstr>PowerPoint Presentation</vt:lpstr>
      <vt:lpstr>What the Feds do for the states</vt:lpstr>
      <vt:lpstr>PowerPoint Presentation</vt:lpstr>
      <vt:lpstr>Admitting a new state</vt:lpstr>
      <vt:lpstr>Admitting a new state</vt:lpstr>
      <vt:lpstr>Exceptions to the rule</vt:lpstr>
      <vt:lpstr>So what do the states do?</vt:lpstr>
      <vt:lpstr>States gotta do this </vt:lpstr>
      <vt:lpstr>Role of the Courts in this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and State powers</dc:title>
  <dc:creator>Owner</dc:creator>
  <cp:lastModifiedBy>Nathan Kilbourn</cp:lastModifiedBy>
  <cp:revision>34</cp:revision>
  <cp:lastPrinted>2013-10-21T14:31:26Z</cp:lastPrinted>
  <dcterms:created xsi:type="dcterms:W3CDTF">2013-10-15T01:16:39Z</dcterms:created>
  <dcterms:modified xsi:type="dcterms:W3CDTF">2017-09-05T16:14:33Z</dcterms:modified>
</cp:coreProperties>
</file>