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7559675"/>
  <p:notesSz cx="7772400" cy="10058400"/>
  <p:defaultTextStyle>
    <a:defPPr>
      <a:defRPr lang="en-US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1pPr>
    <a:lvl2pPr marL="4318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2pPr>
    <a:lvl3pPr marL="6477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3pPr>
    <a:lvl4pPr marL="8636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4pPr>
    <a:lvl5pPr marL="10795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142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49375" y="965200"/>
            <a:ext cx="5070475" cy="347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201738" y="4784725"/>
            <a:ext cx="5372100" cy="386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8604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563688" y="965200"/>
            <a:ext cx="4643437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201738" y="4784725"/>
            <a:ext cx="5373687" cy="3863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31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563688" y="965200"/>
            <a:ext cx="4643437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201738" y="4784725"/>
            <a:ext cx="5373687" cy="37734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505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563688" y="965200"/>
            <a:ext cx="4643437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201738" y="4784725"/>
            <a:ext cx="5373687" cy="37734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00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563688" y="965200"/>
            <a:ext cx="4643437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201738" y="4784725"/>
            <a:ext cx="5373687" cy="37734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311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563688" y="965200"/>
            <a:ext cx="4643437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201738" y="4784725"/>
            <a:ext cx="5373687" cy="37734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800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563688" y="965200"/>
            <a:ext cx="4643437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201738" y="4784725"/>
            <a:ext cx="5373687" cy="37734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428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563688" y="965200"/>
            <a:ext cx="4643437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201738" y="4784725"/>
            <a:ext cx="5373687" cy="37734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819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563688" y="965200"/>
            <a:ext cx="4643437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201738" y="4784725"/>
            <a:ext cx="5373687" cy="37734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215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563688" y="965200"/>
            <a:ext cx="4643437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201738" y="4784725"/>
            <a:ext cx="5373687" cy="37734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65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5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9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7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7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35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555625"/>
            <a:ext cx="8607425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2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5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209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0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0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0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7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758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991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11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60742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7425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the outline text format</a:t>
            </a:r>
          </a:p>
          <a:p>
            <a:pPr lvl="1"/>
            <a:r>
              <a:rPr lang="en-US" altLang="en-US" smtClean="0"/>
              <a:t>Second Outline Level</a:t>
            </a:r>
          </a:p>
          <a:p>
            <a:pPr lvl="2"/>
            <a:r>
              <a:rPr lang="en-US" altLang="en-US" smtClean="0"/>
              <a:t>Third Outline Level</a:t>
            </a:r>
          </a:p>
          <a:p>
            <a:pPr lvl="3"/>
            <a:r>
              <a:rPr lang="en-US" altLang="en-US" smtClean="0"/>
              <a:t>Fourth Outline Level</a:t>
            </a:r>
          </a:p>
          <a:p>
            <a:pPr lvl="4"/>
            <a:r>
              <a:rPr lang="en-US" altLang="en-US" smtClean="0"/>
              <a:t>Fifth Outline Level</a:t>
            </a:r>
          </a:p>
          <a:p>
            <a:pPr lvl="4"/>
            <a:r>
              <a:rPr lang="en-US" altLang="en-US" smtClean="0"/>
              <a:t>Sixth Outline Level</a:t>
            </a:r>
          </a:p>
          <a:p>
            <a:pPr lvl="4"/>
            <a:r>
              <a:rPr lang="en-US" altLang="en-US" smtClean="0"/>
              <a:t>Seventh Outline Level</a:t>
            </a:r>
          </a:p>
          <a:p>
            <a:pPr lvl="4"/>
            <a:r>
              <a:rPr lang="en-US" altLang="en-US" smtClean="0"/>
              <a:t>Eighth Outline Level</a:t>
            </a:r>
          </a:p>
          <a:p>
            <a:pPr lvl="4"/>
            <a:r>
              <a:rPr lang="en-US" altLang="en-US" smtClean="0"/>
              <a:t>Ninth Outline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0" y="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0" y="238125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0" y="116840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 kern="1200">
          <a:solidFill>
            <a:srgbClr val="333333"/>
          </a:solidFill>
          <a:latin typeface="+mj-lt"/>
          <a:ea typeface="+mj-ea"/>
          <a:cs typeface="+mj-cs"/>
        </a:defRPr>
      </a:lvl1pPr>
      <a:lvl2pPr marL="358775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panose="020B0604020202020204" pitchFamily="34" charset="0"/>
          <a:cs typeface="Arial Unicode MS" panose="020B0604020202020204" pitchFamily="34" charset="-128"/>
        </a:defRPr>
      </a:lvl2pPr>
      <a:lvl3pPr marL="719138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panose="020B0604020202020204" pitchFamily="34" charset="0"/>
          <a:cs typeface="Arial Unicode MS" panose="020B0604020202020204" pitchFamily="34" charset="-128"/>
        </a:defRPr>
      </a:lvl3pPr>
      <a:lvl4pPr marL="10795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panose="020B0604020202020204" pitchFamily="34" charset="0"/>
          <a:cs typeface="Arial Unicode MS" panose="020B0604020202020204" pitchFamily="34" charset="-128"/>
        </a:defRPr>
      </a:lvl4pPr>
      <a:lvl5pPr marL="1439863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panose="020B0604020202020204" pitchFamily="34" charset="0"/>
          <a:cs typeface="Arial Unicode MS" panose="020B0604020202020204" pitchFamily="34" charset="-128"/>
        </a:defRPr>
      </a:lvl5pPr>
      <a:lvl6pPr marL="1897063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panose="020B0604020202020204" pitchFamily="34" charset="0"/>
          <a:cs typeface="Arial Unicode MS" panose="020B0604020202020204" pitchFamily="34" charset="-128"/>
        </a:defRPr>
      </a:lvl6pPr>
      <a:lvl7pPr marL="2354263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panose="020B0604020202020204" pitchFamily="34" charset="0"/>
          <a:cs typeface="Arial Unicode MS" panose="020B0604020202020204" pitchFamily="34" charset="-128"/>
        </a:defRPr>
      </a:lvl7pPr>
      <a:lvl8pPr marL="2811463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panose="020B0604020202020204" pitchFamily="34" charset="0"/>
          <a:cs typeface="Arial Unicode MS" panose="020B0604020202020204" pitchFamily="34" charset="-128"/>
        </a:defRPr>
      </a:lvl8pPr>
      <a:lvl9pPr marL="3268663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panose="020B0604020202020204" pitchFamily="34" charset="0"/>
          <a:cs typeface="Arial Unicode MS" panose="020B0604020202020204" pitchFamily="34" charset="-128"/>
        </a:defRPr>
      </a:lvl9pPr>
    </p:titleStyle>
    <p:bodyStyle>
      <a:lvl1pPr marL="431800" indent="-323850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E594D"/>
        </a:buClr>
        <a:buSzPct val="45000"/>
        <a:buFont typeface="Wingdings" panose="05000000000000000000" pitchFamily="2" charset="2"/>
        <a:buChar char="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295400" indent="-215900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727200" indent="-215900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159000" indent="-215900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00075"/>
            <a:ext cx="8609012" cy="11731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smtClean="0"/>
              <a:t>U.S. Politics</a:t>
            </a:r>
            <a:endParaRPr lang="en-US" alt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146300"/>
            <a:ext cx="8609012" cy="46720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lnSpc>
                <a:spcPct val="95000"/>
              </a:lnSpc>
              <a:buClr>
                <a:srgbClr val="000000"/>
              </a:buClr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>
                <a:latin typeface="Times New Roman" panose="02020603050405020304" pitchFamily="18" charset="0"/>
              </a:rPr>
              <a:t>Voting, Political Parties, Mass </a:t>
            </a:r>
            <a:r>
              <a:rPr lang="en-US" altLang="en-US" dirty="0" smtClean="0">
                <a:latin typeface="Times New Roman" panose="02020603050405020304" pitchFamily="18" charset="0"/>
              </a:rPr>
              <a:t>Media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95000"/>
              </a:lnSpc>
              <a:buClr>
                <a:srgbClr val="000000"/>
              </a:buClr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95000"/>
              </a:lnSpc>
              <a:buClr>
                <a:srgbClr val="000000"/>
              </a:buClr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95000"/>
              </a:lnSpc>
              <a:buClr>
                <a:srgbClr val="000000"/>
              </a:buClr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95000"/>
              </a:lnSpc>
              <a:buClr>
                <a:srgbClr val="000000"/>
              </a:buClr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95000"/>
              </a:lnSpc>
              <a:buClr>
                <a:srgbClr val="000000"/>
              </a:buClr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smtClean="0">
                <a:latin typeface="Times New Roman" panose="02020603050405020304" pitchFamily="18" charset="0"/>
              </a:rPr>
              <a:t>Mr. Kilbourn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5171282"/>
            <a:ext cx="1905000" cy="190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312" y="4994794"/>
            <a:ext cx="1924050" cy="225797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Political Parties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9012" cy="467201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There are many political parties in the United States today (Republicans, Democrats, Greens, Libertarians)</a:t>
            </a:r>
            <a:r>
              <a:rPr lang="ar-SA" altLang="en-US"/>
              <a:t>‏</a:t>
            </a:r>
            <a:endParaRPr lang="en-US" altLang="en-US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Political Parties were formed by people that held similar views on how the new United States government should be run.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First Parties: Antifederalist and Federalists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Today the two main parties: Republicans and Democrats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228600"/>
            <a:ext cx="11430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-293688" y="427037"/>
            <a:ext cx="860901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/>
              <a:t>Elephant vs. Donkey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2141818"/>
            <a:ext cx="4527549" cy="51958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altLang="en-US" dirty="0"/>
              <a:t>Republicans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altLang="en-US" dirty="0"/>
              <a:t>Whites, </a:t>
            </a:r>
            <a:r>
              <a:rPr lang="en-US" altLang="en-US" dirty="0" smtClean="0"/>
              <a:t>Pro</a:t>
            </a:r>
            <a:endParaRPr lang="en-US" altLang="en-US" dirty="0"/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altLang="en-US" dirty="0"/>
              <a:t>Non-union workers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altLang="en-US" dirty="0"/>
              <a:t>Small rural areas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altLang="en-US" dirty="0" smtClean="0"/>
              <a:t>Suburban/rural </a:t>
            </a:r>
            <a:r>
              <a:rPr lang="en-US" altLang="en-US" dirty="0"/>
              <a:t>voters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altLang="en-US" dirty="0"/>
              <a:t>Conservative groups are considered principle supporters of this party.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altLang="en-US" dirty="0"/>
              <a:t>Limited Government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altLang="en-US" dirty="0"/>
              <a:t>Limit govt. programs if govt. is seen as too </a:t>
            </a:r>
            <a:r>
              <a:rPr lang="en-US" altLang="en-US" dirty="0" smtClean="0"/>
              <a:t>big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altLang="en-US" dirty="0" smtClean="0"/>
              <a:t>Conservatives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430712" y="2141818"/>
            <a:ext cx="4200525" cy="51958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altLang="en-US" dirty="0"/>
              <a:t>Democrats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altLang="en-US" dirty="0" smtClean="0"/>
              <a:t>union </a:t>
            </a:r>
            <a:r>
              <a:rPr lang="en-US" altLang="en-US" dirty="0"/>
              <a:t>members, metro areas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altLang="en-US" dirty="0"/>
              <a:t>Minority Groups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altLang="en-US" dirty="0" smtClean="0"/>
              <a:t>Big government 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altLang="en-US" dirty="0" smtClean="0"/>
              <a:t>involvement </a:t>
            </a:r>
            <a:r>
              <a:rPr lang="en-US" altLang="en-US" dirty="0"/>
              <a:t>in socio economic affairs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altLang="en-US" dirty="0"/>
              <a:t>Focus on rights to privacy and certain personal freedoms over other aspects of our govt</a:t>
            </a:r>
            <a:r>
              <a:rPr lang="en-US" altLang="en-US" dirty="0" smtClean="0"/>
              <a:t>.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altLang="en-US" dirty="0" smtClean="0"/>
              <a:t>Liberals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239" y="0"/>
            <a:ext cx="2510385" cy="267470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Both Parties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9012" cy="476250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Both parties include individuals with widely differing ideologies.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Viewpoints can be similar and overlap.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Some controversial public policy issues, certain groups tend to go along with one political party or another.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In national elections, followers have changed parties causing party control to change in many areas.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12" y="-17971"/>
            <a:ext cx="2057400" cy="19785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312" y="-16758"/>
            <a:ext cx="1798638" cy="179863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9012" cy="4672013"/>
          </a:xfrm>
          <a:ln/>
        </p:spPr>
        <p:txBody>
          <a:bodyPr/>
          <a:lstStyle/>
          <a:p>
            <a:r>
              <a:rPr lang="en-US" altLang="en-US" dirty="0"/>
              <a:t>Must be careful in analyzing differences between the two parties not to over generalize.</a:t>
            </a:r>
          </a:p>
          <a:p>
            <a:r>
              <a:rPr lang="en-US" altLang="en-US" dirty="0"/>
              <a:t>However, by studying  trends due to certain events, </a:t>
            </a:r>
            <a:r>
              <a:rPr lang="en-US" altLang="en-US" dirty="0" smtClean="0"/>
              <a:t>one </a:t>
            </a:r>
            <a:r>
              <a:rPr lang="en-US" altLang="en-US" dirty="0"/>
              <a:t>can </a:t>
            </a:r>
            <a:r>
              <a:rPr lang="en-US" altLang="en-US" dirty="0" smtClean="0"/>
              <a:t>identify general </a:t>
            </a:r>
            <a:r>
              <a:rPr lang="en-US" altLang="en-US" dirty="0"/>
              <a:t>patterns of party composition.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600"/>
            <a:ext cx="1828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00075"/>
            <a:ext cx="8609012" cy="11731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Public Opinion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9012" cy="467201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Attitudes held by significant number of people on matters of government and politics.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Expression of public opinion can take place in many ways: spoken, written, protests, film, etc.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Public opinion is formed by family, mass media, school, occupation, race, etc.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00075"/>
            <a:ext cx="8609012" cy="11731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Mass Media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9012" cy="467201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Means of communication that reach large, widely dispersed audiences simultaneously.   It is used to influence people and present people with political information.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Newspapers, Internet, radio, TV, magazines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Sound bite: snappy reports that are short and sharply focused.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Public opinion can be measured through: elections, interest groups, polls, media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12" y="0"/>
            <a:ext cx="2975992" cy="18748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712" y="44524"/>
            <a:ext cx="3314700" cy="180467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00075"/>
            <a:ext cx="8609012" cy="11731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Interest Groups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9012" cy="467201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They are private organizations that try to persuade public officials to respond to the shared attitudes of their members.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They stimulate interest in public affairs and serve as a vehicle for participation in the political process.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They use propaganda to influence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Lobby: put pressure on the legislature to change or make laws.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00075"/>
            <a:ext cx="8609012" cy="11731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Types of Interest Groups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9012" cy="467201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Business Groups ( U.S. Brewers Assoc)</a:t>
            </a:r>
            <a:r>
              <a:rPr lang="ar-SA" altLang="en-US"/>
              <a:t>‏</a:t>
            </a:r>
            <a:endParaRPr lang="en-US" altLang="en-US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Labor Unions (AFT)</a:t>
            </a:r>
            <a:r>
              <a:rPr lang="ar-SA" altLang="en-US"/>
              <a:t>‏</a:t>
            </a:r>
            <a:endParaRPr lang="en-US" altLang="en-US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Agricultural (National Grange)</a:t>
            </a:r>
            <a:r>
              <a:rPr lang="ar-SA" altLang="en-US"/>
              <a:t>‏</a:t>
            </a:r>
            <a:endParaRPr lang="en-US" altLang="en-US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Professional Groups (American Medical Assoc)</a:t>
            </a:r>
            <a:r>
              <a:rPr lang="ar-SA" altLang="en-US"/>
              <a:t>‏</a:t>
            </a:r>
            <a:endParaRPr lang="en-US" altLang="en-US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Religious Groups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/>
              <a:t>Groups that promote a specific cause (Right to Life, Mothers against Drunk Driving)</a:t>
            </a:r>
            <a:r>
              <a:rPr lang="ar-SA" altLang="en-US"/>
              <a:t>‏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Pol_Behavior_Notes</Template>
  <TotalTime>20</TotalTime>
  <Words>459</Words>
  <Application>Microsoft Office PowerPoint</Application>
  <PresentationFormat>Custom</PresentationFormat>
  <Paragraphs>57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Arial Unicode MS</vt:lpstr>
      <vt:lpstr>Wingdings</vt:lpstr>
      <vt:lpstr>Symbol</vt:lpstr>
      <vt:lpstr>Office Theme</vt:lpstr>
      <vt:lpstr>U.S. Politics</vt:lpstr>
      <vt:lpstr>Political Parties</vt:lpstr>
      <vt:lpstr>Elephant vs. Donkey</vt:lpstr>
      <vt:lpstr>Both Parties</vt:lpstr>
      <vt:lpstr>PowerPoint Presentation</vt:lpstr>
      <vt:lpstr>Public Opinion</vt:lpstr>
      <vt:lpstr>Mass Media</vt:lpstr>
      <vt:lpstr>Interest Groups</vt:lpstr>
      <vt:lpstr>Types of Interest Groups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Politics</dc:title>
  <dc:creator>Nathan Kilbourn</dc:creator>
  <cp:lastModifiedBy>Nathan Kilbourn</cp:lastModifiedBy>
  <cp:revision>3</cp:revision>
  <dcterms:created xsi:type="dcterms:W3CDTF">2015-09-07T20:12:05Z</dcterms:created>
  <dcterms:modified xsi:type="dcterms:W3CDTF">2015-09-07T20:32:28Z</dcterms:modified>
</cp:coreProperties>
</file>