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Georgia" panose="02040502050405020303" pitchFamily="18" charset="0"/>
      <p:regular r:id="rId10"/>
      <p:bold r:id="rId11"/>
      <p:italic r:id="rId12"/>
      <p:boldItalic r:id="rId13"/>
    </p:embeddedFont>
    <p:embeddedFont>
      <p:font typeface="Roboto" panose="020B0604020202020204" charset="0"/>
      <p:regular r:id="rId14"/>
      <p:bold r:id="rId15"/>
      <p:italic r:id="rId16"/>
      <p:boldItalic r:id="rId17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6585902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3710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4960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3361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5872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8945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3051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8374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flipH="1">
            <a:off x="8246400" y="4245925"/>
            <a:ext cx="897599" cy="897599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8246400" y="4245875"/>
            <a:ext cx="897599" cy="897599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4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accent4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200"/>
            </a:lvl1pPr>
            <a:lvl2pPr>
              <a:spcBef>
                <a:spcPts val="0"/>
              </a:spcBef>
              <a:buSzPct val="100000"/>
              <a:defRPr sz="4200"/>
            </a:lvl2pPr>
            <a:lvl3pPr>
              <a:spcBef>
                <a:spcPts val="0"/>
              </a:spcBef>
              <a:buSzPct val="100000"/>
              <a:defRPr sz="4200"/>
            </a:lvl3pPr>
            <a:lvl4pPr>
              <a:spcBef>
                <a:spcPts val="0"/>
              </a:spcBef>
              <a:buSzPct val="100000"/>
              <a:defRPr sz="4200"/>
            </a:lvl4pPr>
            <a:lvl5pPr>
              <a:spcBef>
                <a:spcPts val="0"/>
              </a:spcBef>
              <a:buSzPct val="100000"/>
              <a:defRPr sz="4200"/>
            </a:lvl5pPr>
            <a:lvl6pPr>
              <a:spcBef>
                <a:spcPts val="0"/>
              </a:spcBef>
              <a:buSzPct val="100000"/>
              <a:defRPr sz="4200"/>
            </a:lvl6pPr>
            <a:lvl7pPr>
              <a:spcBef>
                <a:spcPts val="0"/>
              </a:spcBef>
              <a:buSzPct val="100000"/>
              <a:defRPr sz="4200"/>
            </a:lvl7pPr>
            <a:lvl8pPr>
              <a:spcBef>
                <a:spcPts val="0"/>
              </a:spcBef>
              <a:buSzPct val="100000"/>
              <a:defRPr sz="4200"/>
            </a:lvl8pPr>
            <a:lvl9pPr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rot="10800000" flipH="1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 rot="10800000" flipH="1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899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899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 rot="10800000" flipH="1">
            <a:off x="0" y="656399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599" cy="602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1800"/>
            </a:lvl1pPr>
            <a:lvl2pPr>
              <a:spcBef>
                <a:spcPts val="0"/>
              </a:spcBef>
              <a:buSzPct val="100000"/>
              <a:defRPr sz="1800"/>
            </a:lvl2pPr>
            <a:lvl3pPr>
              <a:spcBef>
                <a:spcPts val="0"/>
              </a:spcBef>
              <a:buSzPct val="100000"/>
              <a:defRPr sz="1800"/>
            </a:lvl3pPr>
            <a:lvl4pPr>
              <a:spcBef>
                <a:spcPts val="0"/>
              </a:spcBef>
              <a:buSzPct val="100000"/>
              <a:defRPr sz="1800"/>
            </a:lvl4pPr>
            <a:lvl5pPr>
              <a:spcBef>
                <a:spcPts val="0"/>
              </a:spcBef>
              <a:buSzPct val="100000"/>
              <a:defRPr sz="1800"/>
            </a:lvl5pPr>
            <a:lvl6pPr>
              <a:spcBef>
                <a:spcPts val="0"/>
              </a:spcBef>
              <a:buSzPct val="100000"/>
              <a:defRPr sz="1800"/>
            </a:lvl6pPr>
            <a:lvl7pPr>
              <a:spcBef>
                <a:spcPts val="0"/>
              </a:spcBef>
              <a:buSzPct val="100000"/>
              <a:defRPr sz="1800"/>
            </a:lvl7pPr>
            <a:lvl8pPr>
              <a:spcBef>
                <a:spcPts val="0"/>
              </a:spcBef>
              <a:buSzPct val="100000"/>
              <a:defRPr sz="1800"/>
            </a:lvl8pPr>
            <a:lvl9pPr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/>
        </p:nvSpPr>
        <p:spPr>
          <a:xfrm rot="10800000" flipH="1">
            <a:off x="3276600" y="25"/>
            <a:ext cx="58674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 rot="-5400000">
            <a:off x="759150" y="2517450"/>
            <a:ext cx="5143499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7999" cy="953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7999" cy="3163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6000"/>
            </a:lvl1pPr>
            <a:lvl2pPr>
              <a:spcBef>
                <a:spcPts val="0"/>
              </a:spcBef>
              <a:buSzPct val="100000"/>
              <a:defRPr sz="6000"/>
            </a:lvl2pPr>
            <a:lvl3pPr>
              <a:spcBef>
                <a:spcPts val="0"/>
              </a:spcBef>
              <a:buSzPct val="100000"/>
              <a:defRPr sz="6000"/>
            </a:lvl3pPr>
            <a:lvl4pPr>
              <a:spcBef>
                <a:spcPts val="0"/>
              </a:spcBef>
              <a:buSzPct val="100000"/>
              <a:defRPr sz="6000"/>
            </a:lvl4pPr>
            <a:lvl5pPr>
              <a:spcBef>
                <a:spcPts val="0"/>
              </a:spcBef>
              <a:buSzPct val="100000"/>
              <a:defRPr sz="6000"/>
            </a:lvl5pPr>
            <a:lvl6pPr>
              <a:spcBef>
                <a:spcPts val="0"/>
              </a:spcBef>
              <a:buSzPct val="100000"/>
              <a:defRPr sz="6000"/>
            </a:lvl6pPr>
            <a:lvl7pPr>
              <a:spcBef>
                <a:spcPts val="0"/>
              </a:spcBef>
              <a:buSzPct val="100000"/>
              <a:defRPr sz="6000"/>
            </a:lvl7pPr>
            <a:lvl8pPr>
              <a:spcBef>
                <a:spcPts val="0"/>
              </a:spcBef>
              <a:buSzPct val="100000"/>
              <a:defRPr sz="6000"/>
            </a:lvl8pPr>
            <a:lvl9pPr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 flipH="1">
            <a:off x="0" y="0"/>
            <a:ext cx="45720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/>
          <p:nvPr/>
        </p:nvSpPr>
        <p:spPr>
          <a:xfrm rot="5400000">
            <a:off x="1946424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/>
        </p:nvSpPr>
        <p:spPr>
          <a:xfrm rot="10800000" flipH="1">
            <a:off x="0" y="0"/>
            <a:ext cx="9144000" cy="46958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/>
          <p:nvPr/>
        </p:nvSpPr>
        <p:spPr>
          <a:xfrm rot="10800000" flipH="1">
            <a:off x="0" y="4622724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1999" cy="44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282133" y="866878"/>
            <a:ext cx="2770991" cy="933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b="1" dirty="0" smtClean="0">
                <a:latin typeface="Georgia" panose="02040502050405020303" pitchFamily="18" charset="0"/>
              </a:rPr>
              <a:t>Chapter</a:t>
            </a:r>
            <a:br>
              <a:rPr lang="en" b="1" dirty="0" smtClean="0">
                <a:latin typeface="Georgia" panose="02040502050405020303" pitchFamily="18" charset="0"/>
              </a:rPr>
            </a:br>
            <a:r>
              <a:rPr lang="en" b="1" dirty="0" smtClean="0">
                <a:latin typeface="Georgia" panose="02040502050405020303" pitchFamily="18" charset="0"/>
              </a:rPr>
              <a:t> </a:t>
            </a:r>
            <a:r>
              <a:rPr lang="en" b="1" dirty="0">
                <a:latin typeface="Georgia" panose="02040502050405020303" pitchFamily="18" charset="0"/>
              </a:rPr>
              <a:t>15 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1119530" y="1930572"/>
            <a:ext cx="1096198" cy="432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>
                <a:latin typeface="Georgia" panose="02040502050405020303" pitchFamily="18" charset="0"/>
              </a:rPr>
              <a:t>Sports!</a:t>
            </a:r>
            <a:endParaRPr lang="en" dirty="0">
              <a:latin typeface="Georgia" panose="020405020504050203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3645" y="3874688"/>
            <a:ext cx="2387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eorgia" panose="02040502050405020303" pitchFamily="18" charset="0"/>
              </a:rPr>
              <a:t>Ashley Jones, Mr. Kilbourn</a:t>
            </a:r>
            <a:endParaRPr lang="en-US" dirty="0">
              <a:latin typeface="Georgia" panose="02040502050405020303" pitchFamily="18" charset="0"/>
            </a:endParaRPr>
          </a:p>
        </p:txBody>
      </p:sp>
      <p:pic>
        <p:nvPicPr>
          <p:cNvPr id="1028" name="Picture 4" descr="https://s-media-cache-ak0.pinimg.com/736x/9a/76/39/9a7639b737f6dc94d8aa25af631aec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738" y="499959"/>
            <a:ext cx="5839735" cy="4192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b="1" dirty="0" smtClean="0">
                <a:latin typeface="Georgia" panose="02040502050405020303" pitchFamily="18" charset="0"/>
              </a:rPr>
              <a:t>Definition </a:t>
            </a:r>
            <a:r>
              <a:rPr lang="en" b="1" dirty="0">
                <a:latin typeface="Georgia" panose="02040502050405020303" pitchFamily="18" charset="0"/>
              </a:rPr>
              <a:t>of </a:t>
            </a:r>
            <a:r>
              <a:rPr lang="en" b="1" dirty="0" smtClean="0">
                <a:latin typeface="Georgia" panose="02040502050405020303" pitchFamily="18" charset="0"/>
              </a:rPr>
              <a:t>Sport </a:t>
            </a:r>
            <a:endParaRPr lang="en" b="1" dirty="0">
              <a:latin typeface="Georgia" panose="02040502050405020303" pitchFamily="18" charset="0"/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173852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sz="2400" dirty="0">
                <a:latin typeface="Georgia" panose="02040502050405020303" pitchFamily="18" charset="0"/>
              </a:rPr>
              <a:t>for most people</a:t>
            </a:r>
            <a:r>
              <a:rPr lang="en" sz="2400" dirty="0" smtClean="0">
                <a:latin typeface="Georgia" panose="02040502050405020303" pitchFamily="18" charset="0"/>
              </a:rPr>
              <a:t>, sport </a:t>
            </a:r>
            <a:r>
              <a:rPr lang="en" sz="2400" dirty="0">
                <a:latin typeface="Georgia" panose="02040502050405020303" pitchFamily="18" charset="0"/>
              </a:rPr>
              <a:t>consists of certain leisure activities</a:t>
            </a:r>
            <a:r>
              <a:rPr lang="en" sz="2400" dirty="0" smtClean="0">
                <a:latin typeface="Georgia" panose="02040502050405020303" pitchFamily="18" charset="0"/>
              </a:rPr>
              <a:t>, exercise, and </a:t>
            </a:r>
            <a:r>
              <a:rPr lang="en" sz="2400" dirty="0">
                <a:latin typeface="Georgia" panose="02040502050405020303" pitchFamily="18" charset="0"/>
              </a:rPr>
              <a:t>spectator </a:t>
            </a:r>
            <a:r>
              <a:rPr lang="en" sz="2400" dirty="0" smtClean="0">
                <a:latin typeface="Georgia" panose="02040502050405020303" pitchFamily="18" charset="0"/>
              </a:rPr>
              <a:t>events</a:t>
            </a:r>
            <a:endParaRPr lang="en" sz="2400" dirty="0">
              <a:latin typeface="Georgia" panose="02040502050405020303" pitchFamily="18" charset="0"/>
            </a:endParaRPr>
          </a:p>
          <a:p>
            <a:pPr marL="457200" lvl="0" indent="-228600" rtl="0">
              <a:spcBef>
                <a:spcPts val="0"/>
              </a:spcBef>
            </a:pPr>
            <a:r>
              <a:rPr lang="en" sz="2400" b="1" dirty="0" smtClean="0">
                <a:latin typeface="Georgia" panose="02040502050405020303" pitchFamily="18" charset="0"/>
              </a:rPr>
              <a:t>Sport- </a:t>
            </a:r>
            <a:r>
              <a:rPr lang="en" sz="2400" dirty="0" smtClean="0">
                <a:latin typeface="Georgia" panose="02040502050405020303" pitchFamily="18" charset="0"/>
              </a:rPr>
              <a:t>a </a:t>
            </a:r>
            <a:r>
              <a:rPr lang="en" sz="2400" dirty="0">
                <a:latin typeface="Georgia" panose="02040502050405020303" pitchFamily="18" charset="0"/>
              </a:rPr>
              <a:t>set of competitive activities in which winners and losers are determined by physical performance within a set of established </a:t>
            </a:r>
            <a:r>
              <a:rPr lang="en" sz="2400" dirty="0" smtClean="0">
                <a:latin typeface="Georgia" panose="02040502050405020303" pitchFamily="18" charset="0"/>
              </a:rPr>
              <a:t>rules</a:t>
            </a:r>
            <a:r>
              <a:rPr lang="en" dirty="0" smtClean="0"/>
              <a:t>	</a:t>
            </a:r>
            <a:endParaRPr dirty="0"/>
          </a:p>
        </p:txBody>
      </p:sp>
      <p:pic>
        <p:nvPicPr>
          <p:cNvPr id="5122" name="Picture 2" descr="https://www.dcds.edu/uploaded/athletics/GoJackets!_Be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812" y="44077"/>
            <a:ext cx="1586552" cy="158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66764" y="4538382"/>
            <a:ext cx="58272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indent="-228600"/>
            <a:r>
              <a:rPr lang="en" sz="2000" dirty="0">
                <a:latin typeface="Georgia" panose="02040502050405020303" pitchFamily="18" charset="0"/>
              </a:rPr>
              <a:t>-many forms of  recreation do not involve sport.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b="1" dirty="0" smtClean="0">
                <a:latin typeface="Georgia" panose="02040502050405020303" pitchFamily="18" charset="0"/>
              </a:rPr>
              <a:t>Sport </a:t>
            </a:r>
            <a:r>
              <a:rPr lang="en" b="1" dirty="0">
                <a:latin typeface="Georgia" panose="02040502050405020303" pitchFamily="18" charset="0"/>
              </a:rPr>
              <a:t>as a </a:t>
            </a:r>
            <a:r>
              <a:rPr lang="en" b="1" dirty="0" smtClean="0">
                <a:latin typeface="Georgia" panose="02040502050405020303" pitchFamily="18" charset="0"/>
              </a:rPr>
              <a:t>Social Institution </a:t>
            </a:r>
            <a:endParaRPr lang="en" b="1" dirty="0">
              <a:latin typeface="Georgia" panose="02040502050405020303" pitchFamily="18" charset="0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0" y="1919075"/>
            <a:ext cx="91440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sz="2400" b="1" dirty="0" smtClean="0">
                <a:latin typeface="Georgia" panose="02040502050405020303" pitchFamily="18" charset="0"/>
              </a:rPr>
              <a:t>Institutions</a:t>
            </a:r>
            <a:r>
              <a:rPr lang="en" sz="2400" dirty="0" smtClean="0">
                <a:latin typeface="Georgia" panose="02040502050405020303" pitchFamily="18" charset="0"/>
              </a:rPr>
              <a:t> </a:t>
            </a:r>
            <a:r>
              <a:rPr lang="en" sz="2400" dirty="0">
                <a:latin typeface="Georgia" panose="02040502050405020303" pitchFamily="18" charset="0"/>
              </a:rPr>
              <a:t>fulfill certain basic needs and reflect the most important aspect of a </a:t>
            </a:r>
            <a:r>
              <a:rPr lang="en" sz="2400" dirty="0" smtClean="0">
                <a:latin typeface="Georgia" panose="02040502050405020303" pitchFamily="18" charset="0"/>
              </a:rPr>
              <a:t>society</a:t>
            </a:r>
            <a:endParaRPr lang="en" sz="2400" dirty="0">
              <a:latin typeface="Georgia" panose="02040502050405020303" pitchFamily="18" charset="0"/>
            </a:endParaRPr>
          </a:p>
          <a:p>
            <a:pPr marL="457200" lvl="0" indent="-228600" rtl="0">
              <a:spcBef>
                <a:spcPts val="0"/>
              </a:spcBef>
            </a:pPr>
            <a:r>
              <a:rPr lang="en-US" sz="2400" dirty="0" smtClean="0">
                <a:latin typeface="Georgia" panose="02040502050405020303" pitchFamily="18" charset="0"/>
              </a:rPr>
              <a:t>T</a:t>
            </a:r>
            <a:r>
              <a:rPr lang="en" sz="2400" dirty="0" smtClean="0">
                <a:latin typeface="Georgia" panose="02040502050405020303" pitchFamily="18" charset="0"/>
              </a:rPr>
              <a:t>he five </a:t>
            </a:r>
            <a:r>
              <a:rPr lang="en" sz="2400" dirty="0">
                <a:latin typeface="Georgia" panose="02040502050405020303" pitchFamily="18" charset="0"/>
              </a:rPr>
              <a:t>most commonly recognized social institutions have been examined in preceding chapters</a:t>
            </a:r>
            <a:r>
              <a:rPr lang="en" sz="2400" dirty="0" smtClean="0">
                <a:latin typeface="Georgia" panose="02040502050405020303" pitchFamily="18" charset="0"/>
              </a:rPr>
              <a:t>: </a:t>
            </a:r>
            <a:r>
              <a:rPr lang="en" sz="2400" b="1" dirty="0" smtClean="0">
                <a:latin typeface="Georgia" panose="02040502050405020303" pitchFamily="18" charset="0"/>
              </a:rPr>
              <a:t>family</a:t>
            </a:r>
            <a:r>
              <a:rPr lang="en" sz="2400" dirty="0" smtClean="0">
                <a:latin typeface="Georgia" panose="02040502050405020303" pitchFamily="18" charset="0"/>
              </a:rPr>
              <a:t>, </a:t>
            </a:r>
            <a:r>
              <a:rPr lang="en" sz="2400" b="1" dirty="0" smtClean="0">
                <a:latin typeface="Georgia" panose="02040502050405020303" pitchFamily="18" charset="0"/>
              </a:rPr>
              <a:t>education</a:t>
            </a:r>
            <a:r>
              <a:rPr lang="en" sz="2400" dirty="0" smtClean="0">
                <a:latin typeface="Georgia" panose="02040502050405020303" pitchFamily="18" charset="0"/>
              </a:rPr>
              <a:t>, </a:t>
            </a:r>
            <a:r>
              <a:rPr lang="en" sz="2400" b="1" dirty="0" smtClean="0">
                <a:latin typeface="Georgia" panose="02040502050405020303" pitchFamily="18" charset="0"/>
              </a:rPr>
              <a:t>government</a:t>
            </a:r>
            <a:r>
              <a:rPr lang="en" sz="2400" dirty="0" smtClean="0">
                <a:latin typeface="Georgia" panose="02040502050405020303" pitchFamily="18" charset="0"/>
              </a:rPr>
              <a:t>, </a:t>
            </a:r>
            <a:r>
              <a:rPr lang="en" sz="2400" b="1" dirty="0" smtClean="0">
                <a:latin typeface="Georgia" panose="02040502050405020303" pitchFamily="18" charset="0"/>
              </a:rPr>
              <a:t>economic </a:t>
            </a:r>
            <a:r>
              <a:rPr lang="en" sz="2400" b="1" dirty="0">
                <a:latin typeface="Georgia" panose="02040502050405020303" pitchFamily="18" charset="0"/>
              </a:rPr>
              <a:t>systems</a:t>
            </a:r>
            <a:r>
              <a:rPr lang="en" sz="2400" dirty="0" smtClean="0">
                <a:latin typeface="Georgia" panose="02040502050405020303" pitchFamily="18" charset="0"/>
              </a:rPr>
              <a:t>, and </a:t>
            </a:r>
            <a:r>
              <a:rPr lang="en" sz="2400" b="1" dirty="0" smtClean="0">
                <a:latin typeface="Georgia" panose="02040502050405020303" pitchFamily="18" charset="0"/>
              </a:rPr>
              <a:t>religion</a:t>
            </a:r>
            <a:endParaRPr lang="en" sz="2400" dirty="0">
              <a:latin typeface="Georgia" panose="02040502050405020303" pitchFamily="18" charset="0"/>
            </a:endParaRPr>
          </a:p>
          <a:p>
            <a:pPr marL="457200" lvl="0" indent="-228600" rtl="0">
              <a:spcBef>
                <a:spcPts val="0"/>
              </a:spcBef>
            </a:pPr>
            <a:r>
              <a:rPr lang="en" sz="2400" dirty="0" smtClean="0">
                <a:latin typeface="Georgia" panose="02040502050405020303" pitchFamily="18" charset="0"/>
              </a:rPr>
              <a:t>Sports teach </a:t>
            </a:r>
            <a:r>
              <a:rPr lang="en" sz="2400" dirty="0">
                <a:latin typeface="Georgia" panose="02040502050405020303" pitchFamily="18" charset="0"/>
              </a:rPr>
              <a:t>some of the basic values of </a:t>
            </a:r>
            <a:r>
              <a:rPr lang="en" sz="2400" dirty="0" smtClean="0">
                <a:latin typeface="Georgia" panose="02040502050405020303" pitchFamily="18" charset="0"/>
              </a:rPr>
              <a:t>society</a:t>
            </a:r>
            <a:endParaRPr lang="en" sz="2400" dirty="0">
              <a:latin typeface="Georgia" panose="02040502050405020303" pitchFamily="18" charset="0"/>
            </a:endParaRPr>
          </a:p>
        </p:txBody>
      </p:sp>
      <p:pic>
        <p:nvPicPr>
          <p:cNvPr id="3074" name="Picture 2" descr="http://media.arkansasonline.com/img/photos/2011/09/27/resized_60792-0924-ark-bama-toon_42-14975_t550.jpg?a2d45f9d51e3584893a24d2d662b72cbac4427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670" y="92468"/>
            <a:ext cx="2269677" cy="152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b="1" dirty="0" smtClean="0">
                <a:latin typeface="Georgia" panose="02040502050405020303" pitchFamily="18" charset="0"/>
              </a:rPr>
              <a:t>Sport Subcultures</a:t>
            </a:r>
            <a:endParaRPr lang="en" b="1" dirty="0">
              <a:latin typeface="Georgia" panose="02040502050405020303" pitchFamily="18" charset="0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0" y="1723545"/>
            <a:ext cx="4664099" cy="288317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sz="2400" dirty="0">
                <a:latin typeface="Georgia" panose="02040502050405020303" pitchFamily="18" charset="0"/>
              </a:rPr>
              <a:t>the relationship between sport</a:t>
            </a:r>
            <a:r>
              <a:rPr lang="en" sz="2400" dirty="0" smtClean="0">
                <a:latin typeface="Georgia" panose="02040502050405020303" pitchFamily="18" charset="0"/>
              </a:rPr>
              <a:t>, society, and </a:t>
            </a:r>
            <a:r>
              <a:rPr lang="en" sz="2400" dirty="0">
                <a:latin typeface="Georgia" panose="02040502050405020303" pitchFamily="18" charset="0"/>
              </a:rPr>
              <a:t>culture can also be seen in sport </a:t>
            </a:r>
            <a:r>
              <a:rPr lang="en" sz="2400" dirty="0" smtClean="0">
                <a:latin typeface="Georgia" panose="02040502050405020303" pitchFamily="18" charset="0"/>
              </a:rPr>
              <a:t>subcultures</a:t>
            </a:r>
            <a:endParaRPr lang="en" sz="2400" dirty="0">
              <a:latin typeface="Georgia" panose="02040502050405020303" pitchFamily="18" charset="0"/>
            </a:endParaRPr>
          </a:p>
          <a:p>
            <a:pPr marL="457200" lvl="0" indent="-228600" rtl="0">
              <a:spcBef>
                <a:spcPts val="0"/>
              </a:spcBef>
            </a:pPr>
            <a:r>
              <a:rPr lang="en" sz="2400" dirty="0">
                <a:latin typeface="Georgia" panose="02040502050405020303" pitchFamily="18" charset="0"/>
              </a:rPr>
              <a:t>sport </a:t>
            </a:r>
            <a:r>
              <a:rPr lang="en" sz="2400" dirty="0" smtClean="0">
                <a:latin typeface="Georgia" panose="02040502050405020303" pitchFamily="18" charset="0"/>
              </a:rPr>
              <a:t>subculture- a </a:t>
            </a:r>
            <a:r>
              <a:rPr lang="en" sz="2400" dirty="0">
                <a:latin typeface="Georgia" panose="02040502050405020303" pitchFamily="18" charset="0"/>
              </a:rPr>
              <a:t>group with distinct roles</a:t>
            </a:r>
            <a:r>
              <a:rPr lang="en" sz="2400" dirty="0" smtClean="0">
                <a:latin typeface="Georgia" panose="02040502050405020303" pitchFamily="18" charset="0"/>
              </a:rPr>
              <a:t>, values, norms, and </a:t>
            </a:r>
            <a:r>
              <a:rPr lang="en" sz="2400" dirty="0">
                <a:latin typeface="Georgia" panose="02040502050405020303" pitchFamily="18" charset="0"/>
              </a:rPr>
              <a:t>beliefs that is organized around a sport </a:t>
            </a:r>
            <a:r>
              <a:rPr lang="en" sz="2400" dirty="0" smtClean="0">
                <a:latin typeface="Georgia" panose="02040502050405020303" pitchFamily="18" charset="0"/>
              </a:rPr>
              <a:t>activitiy</a:t>
            </a:r>
            <a:endParaRPr lang="en" sz="2400" dirty="0">
              <a:latin typeface="Georgia" panose="02040502050405020303" pitchFamily="18" charset="0"/>
            </a:endParaRPr>
          </a:p>
        </p:txBody>
      </p:sp>
      <p:pic>
        <p:nvPicPr>
          <p:cNvPr id="4098" name="Picture 2" descr="http://cdn.bleacherreport.net/images_root/slides/photos/001/315/806/famportSWC_display_image.jpg?13163818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099" y="1723545"/>
            <a:ext cx="4415834" cy="3318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99537" y="851906"/>
            <a:ext cx="4928981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b="1" dirty="0" smtClean="0">
                <a:latin typeface="Georgia" panose="02040502050405020303" pitchFamily="18" charset="0"/>
              </a:rPr>
              <a:t>Theoretical Perspectives </a:t>
            </a:r>
            <a:r>
              <a:rPr lang="en" b="1" dirty="0">
                <a:latin typeface="Georgia" panose="02040502050405020303" pitchFamily="18" charset="0"/>
              </a:rPr>
              <a:t>and </a:t>
            </a:r>
            <a:r>
              <a:rPr lang="en" b="1" dirty="0" smtClean="0">
                <a:latin typeface="Georgia" panose="02040502050405020303" pitchFamily="18" charset="0"/>
              </a:rPr>
              <a:t>Sport</a:t>
            </a:r>
            <a:endParaRPr lang="en" b="1" dirty="0">
              <a:latin typeface="Georgia" panose="02040502050405020303" pitchFamily="18" charset="0"/>
            </a:endParaRP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-186172" y="1670919"/>
            <a:ext cx="7014569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sz="2000" dirty="0">
                <a:latin typeface="Georgia" panose="02040502050405020303" pitchFamily="18" charset="0"/>
              </a:rPr>
              <a:t>Sport is a major social activity through which culture is created and </a:t>
            </a:r>
            <a:r>
              <a:rPr lang="en" sz="2000" dirty="0" smtClean="0">
                <a:latin typeface="Georgia" panose="02040502050405020303" pitchFamily="18" charset="0"/>
              </a:rPr>
              <a:t>reinforced</a:t>
            </a:r>
            <a:endParaRPr lang="en" sz="2000" dirty="0">
              <a:latin typeface="Georgia" panose="02040502050405020303" pitchFamily="18" charset="0"/>
            </a:endParaRPr>
          </a:p>
          <a:p>
            <a:pPr marL="457200" lvl="0" indent="-228600" rtl="0">
              <a:spcBef>
                <a:spcPts val="0"/>
              </a:spcBef>
            </a:pPr>
            <a:r>
              <a:rPr lang="en" sz="2000" dirty="0" smtClean="0">
                <a:latin typeface="Georgia" panose="02040502050405020303" pitchFamily="18" charset="0"/>
              </a:rPr>
              <a:t>Sport </a:t>
            </a:r>
            <a:r>
              <a:rPr lang="en" sz="2000" dirty="0">
                <a:latin typeface="Georgia" panose="02040502050405020303" pitchFamily="18" charset="0"/>
              </a:rPr>
              <a:t>teaches basic beliefs</a:t>
            </a:r>
            <a:r>
              <a:rPr lang="en" sz="2000" dirty="0" smtClean="0">
                <a:latin typeface="Georgia" panose="02040502050405020303" pitchFamily="18" charset="0"/>
              </a:rPr>
              <a:t>, norms, and values </a:t>
            </a:r>
            <a:endParaRPr lang="en" sz="2000" dirty="0">
              <a:latin typeface="Georgia" panose="02040502050405020303" pitchFamily="18" charset="0"/>
            </a:endParaRPr>
          </a:p>
          <a:p>
            <a:pPr marL="457200" lvl="0" indent="-228600" rtl="0">
              <a:spcBef>
                <a:spcPts val="0"/>
              </a:spcBef>
            </a:pPr>
            <a:r>
              <a:rPr lang="en" sz="2000" dirty="0" smtClean="0">
                <a:latin typeface="Georgia" panose="02040502050405020303" pitchFamily="18" charset="0"/>
              </a:rPr>
              <a:t>Sport </a:t>
            </a:r>
            <a:r>
              <a:rPr lang="en" sz="2000" dirty="0">
                <a:latin typeface="Georgia" panose="02040502050405020303" pitchFamily="18" charset="0"/>
              </a:rPr>
              <a:t>promotes a sense of social </a:t>
            </a:r>
            <a:r>
              <a:rPr lang="en" sz="2000" dirty="0" smtClean="0">
                <a:latin typeface="Georgia" panose="02040502050405020303" pitchFamily="18" charset="0"/>
              </a:rPr>
              <a:t>identification</a:t>
            </a:r>
            <a:endParaRPr lang="en" sz="2000" dirty="0">
              <a:latin typeface="Georgia" panose="02040502050405020303" pitchFamily="18" charset="0"/>
            </a:endParaRPr>
          </a:p>
          <a:p>
            <a:pPr marL="457200" lvl="0" indent="-228600" rtl="0">
              <a:spcBef>
                <a:spcPts val="0"/>
              </a:spcBef>
            </a:pPr>
            <a:r>
              <a:rPr lang="en" sz="2000" dirty="0" smtClean="0">
                <a:latin typeface="Georgia" panose="02040502050405020303" pitchFamily="18" charset="0"/>
              </a:rPr>
              <a:t>Sport </a:t>
            </a:r>
            <a:r>
              <a:rPr lang="en" sz="2000" dirty="0">
                <a:latin typeface="Georgia" panose="02040502050405020303" pitchFamily="18" charset="0"/>
              </a:rPr>
              <a:t>offers a safe release of aggressive feelings generated by the frustration</a:t>
            </a:r>
            <a:r>
              <a:rPr lang="en" sz="2000" dirty="0" smtClean="0">
                <a:latin typeface="Georgia" panose="02040502050405020303" pitchFamily="18" charset="0"/>
              </a:rPr>
              <a:t>, anxieties, and </a:t>
            </a:r>
            <a:r>
              <a:rPr lang="en" sz="2000" dirty="0">
                <a:latin typeface="Georgia" panose="02040502050405020303" pitchFamily="18" charset="0"/>
              </a:rPr>
              <a:t>strains of modern </a:t>
            </a:r>
            <a:r>
              <a:rPr lang="en" sz="2000" dirty="0" smtClean="0">
                <a:latin typeface="Georgia" panose="02040502050405020303" pitchFamily="18" charset="0"/>
              </a:rPr>
              <a:t>life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2000" dirty="0" smtClean="0">
                <a:latin typeface="Georgia" panose="02040502050405020303" pitchFamily="18" charset="0"/>
              </a:rPr>
              <a:t>Sport </a:t>
            </a:r>
            <a:r>
              <a:rPr lang="en" sz="2000" dirty="0">
                <a:latin typeface="Georgia" panose="02040502050405020303" pitchFamily="18" charset="0"/>
              </a:rPr>
              <a:t>encourages the development of </a:t>
            </a:r>
            <a:r>
              <a:rPr lang="en" sz="2000" dirty="0" smtClean="0">
                <a:latin typeface="Georgia" panose="02040502050405020303" pitchFamily="18" charset="0"/>
              </a:rPr>
              <a:t>character                                                  </a:t>
            </a:r>
            <a:endParaRPr lang="en" sz="2000" dirty="0">
              <a:latin typeface="Georgia" panose="02040502050405020303" pitchFamily="18" charset="0"/>
            </a:endParaRPr>
          </a:p>
        </p:txBody>
      </p:sp>
      <p:pic>
        <p:nvPicPr>
          <p:cNvPr id="1026" name="Picture 2" descr="http://media.arkansasonline.com/img/photos/2015/06/07/NCAA_SUPER_REGIONAL_6-7_0011_r600x400.JPG?689b03237e9432d372b8e4e059d8b6cfaff1b60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4" r="15359"/>
          <a:stretch/>
        </p:blipFill>
        <p:spPr bwMode="auto">
          <a:xfrm>
            <a:off x="6394221" y="85519"/>
            <a:ext cx="2689267" cy="235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71900" y="827139"/>
            <a:ext cx="4909245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b="1" dirty="0">
                <a:latin typeface="Georgia" panose="02040502050405020303" pitchFamily="18" charset="0"/>
              </a:rPr>
              <a:t>Does sport really promote social mobility??  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0" y="1641156"/>
            <a:ext cx="91440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sz="2400" dirty="0" smtClean="0">
                <a:latin typeface="Georgia" panose="02040502050405020303" pitchFamily="18" charset="0"/>
              </a:rPr>
              <a:t>Participating </a:t>
            </a:r>
            <a:r>
              <a:rPr lang="en" sz="2400" dirty="0">
                <a:latin typeface="Georgia" panose="02040502050405020303" pitchFamily="18" charset="0"/>
              </a:rPr>
              <a:t>in sport increases the </a:t>
            </a:r>
            <a:r>
              <a:rPr lang="en" sz="2400" dirty="0" smtClean="0">
                <a:latin typeface="Georgia" panose="02040502050405020303" pitchFamily="18" charset="0"/>
              </a:rPr>
              <a:t>likelyhood </a:t>
            </a:r>
            <a:r>
              <a:rPr lang="en" sz="2400" dirty="0">
                <a:latin typeface="Georgia" panose="02040502050405020303" pitchFamily="18" charset="0"/>
              </a:rPr>
              <a:t>of improving a person's place in the stratification </a:t>
            </a:r>
            <a:r>
              <a:rPr lang="en" sz="2400" dirty="0" smtClean="0">
                <a:latin typeface="Georgia" panose="02040502050405020303" pitchFamily="18" charset="0"/>
              </a:rPr>
              <a:t>structure</a:t>
            </a:r>
            <a:endParaRPr lang="en" sz="2400" dirty="0">
              <a:latin typeface="Georgia" panose="02040502050405020303" pitchFamily="18" charset="0"/>
            </a:endParaRPr>
          </a:p>
          <a:p>
            <a:pPr marL="457200" lvl="0" indent="-228600" rtl="0">
              <a:spcBef>
                <a:spcPts val="0"/>
              </a:spcBef>
            </a:pPr>
            <a:r>
              <a:rPr lang="en" sz="2400" dirty="0" smtClean="0">
                <a:latin typeface="Georgia" panose="02040502050405020303" pitchFamily="18" charset="0"/>
              </a:rPr>
              <a:t>Whatever </a:t>
            </a:r>
            <a:r>
              <a:rPr lang="en" sz="2400" dirty="0">
                <a:latin typeface="Georgia" panose="02040502050405020303" pitchFamily="18" charset="0"/>
              </a:rPr>
              <a:t>sport they play</a:t>
            </a:r>
            <a:r>
              <a:rPr lang="en" sz="2400" dirty="0" smtClean="0">
                <a:latin typeface="Georgia" panose="02040502050405020303" pitchFamily="18" charset="0"/>
              </a:rPr>
              <a:t>, college </a:t>
            </a:r>
            <a:r>
              <a:rPr lang="en" sz="2400" dirty="0">
                <a:latin typeface="Georgia" panose="02040502050405020303" pitchFamily="18" charset="0"/>
              </a:rPr>
              <a:t>athletes tend to be better educated</a:t>
            </a:r>
            <a:r>
              <a:rPr lang="en" sz="2400" dirty="0" smtClean="0">
                <a:latin typeface="Georgia" panose="02040502050405020303" pitchFamily="18" charset="0"/>
              </a:rPr>
              <a:t>, earn </a:t>
            </a:r>
            <a:r>
              <a:rPr lang="en" sz="2400" dirty="0">
                <a:latin typeface="Georgia" panose="02040502050405020303" pitchFamily="18" charset="0"/>
              </a:rPr>
              <a:t>more money</a:t>
            </a:r>
            <a:r>
              <a:rPr lang="en" sz="2400" dirty="0" smtClean="0">
                <a:latin typeface="Georgia" panose="02040502050405020303" pitchFamily="18" charset="0"/>
              </a:rPr>
              <a:t>, and </a:t>
            </a:r>
            <a:r>
              <a:rPr lang="en" sz="2400" dirty="0">
                <a:latin typeface="Georgia" panose="02040502050405020303" pitchFamily="18" charset="0"/>
              </a:rPr>
              <a:t>have higher occupational prestige than their </a:t>
            </a:r>
            <a:r>
              <a:rPr lang="en" sz="2400" dirty="0" smtClean="0">
                <a:latin typeface="Georgia" panose="02040502050405020303" pitchFamily="18" charset="0"/>
              </a:rPr>
              <a:t>fathers</a:t>
            </a:r>
            <a:endParaRPr lang="en" sz="2400" dirty="0">
              <a:latin typeface="Georgia" panose="02040502050405020303" pitchFamily="18" charset="0"/>
            </a:endParaRPr>
          </a:p>
          <a:p>
            <a:pPr marL="457200" lvl="0" indent="-228600">
              <a:spcBef>
                <a:spcPts val="0"/>
              </a:spcBef>
            </a:pPr>
            <a:r>
              <a:rPr lang="en" sz="2400" dirty="0" smtClean="0">
                <a:latin typeface="Georgia" panose="02040502050405020303" pitchFamily="18" charset="0"/>
              </a:rPr>
              <a:t>In </a:t>
            </a:r>
            <a:r>
              <a:rPr lang="en" sz="2400" dirty="0">
                <a:latin typeface="Georgia" panose="02040502050405020303" pitchFamily="18" charset="0"/>
              </a:rPr>
              <a:t>these terms</a:t>
            </a:r>
            <a:r>
              <a:rPr lang="en" sz="2400" dirty="0" smtClean="0">
                <a:latin typeface="Georgia" panose="02040502050405020303" pitchFamily="18" charset="0"/>
              </a:rPr>
              <a:t>, college </a:t>
            </a:r>
            <a:r>
              <a:rPr lang="en" sz="2400" dirty="0">
                <a:latin typeface="Georgia" panose="02040502050405020303" pitchFamily="18" charset="0"/>
              </a:rPr>
              <a:t>athletes as a whole are more successful than college students who do not participate in </a:t>
            </a:r>
            <a:r>
              <a:rPr lang="en" sz="2400" dirty="0" smtClean="0">
                <a:latin typeface="Georgia" panose="02040502050405020303" pitchFamily="18" charset="0"/>
              </a:rPr>
              <a:t>sport</a:t>
            </a:r>
            <a:endParaRPr lang="en" sz="2400" dirty="0">
              <a:latin typeface="Georgia" panose="02040502050405020303" pitchFamily="18" charset="0"/>
            </a:endParaRPr>
          </a:p>
        </p:txBody>
      </p:sp>
      <p:pic>
        <p:nvPicPr>
          <p:cNvPr id="2050" name="Picture 2" descr="http://www.hogalumni.com/BigHog60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739" y="13123"/>
            <a:ext cx="1596111" cy="1628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954754" y="784338"/>
            <a:ext cx="3609784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b="1" dirty="0" smtClean="0">
                <a:latin typeface="Georgia" panose="02040502050405020303" pitchFamily="18" charset="0"/>
              </a:rPr>
              <a:t>Sport </a:t>
            </a:r>
            <a:br>
              <a:rPr lang="en" b="1" dirty="0" smtClean="0">
                <a:latin typeface="Georgia" panose="02040502050405020303" pitchFamily="18" charset="0"/>
              </a:rPr>
            </a:br>
            <a:r>
              <a:rPr lang="en" b="1" dirty="0" smtClean="0">
                <a:latin typeface="Georgia" panose="02040502050405020303" pitchFamily="18" charset="0"/>
              </a:rPr>
              <a:t>and </a:t>
            </a:r>
            <a:br>
              <a:rPr lang="en" b="1" dirty="0" smtClean="0">
                <a:latin typeface="Georgia" panose="02040502050405020303" pitchFamily="18" charset="0"/>
              </a:rPr>
            </a:br>
            <a:r>
              <a:rPr lang="en" b="1" dirty="0" smtClean="0">
                <a:latin typeface="Georgia" panose="02040502050405020303" pitchFamily="18" charset="0"/>
              </a:rPr>
              <a:t>Racism </a:t>
            </a:r>
            <a:endParaRPr lang="en" b="1" dirty="0">
              <a:latin typeface="Georgia" panose="02040502050405020303" pitchFamily="18" charset="0"/>
            </a:endParaRP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0" y="1552037"/>
            <a:ext cx="5394302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sz="2400" dirty="0">
                <a:latin typeface="Georgia" panose="02040502050405020303" pitchFamily="18" charset="0"/>
              </a:rPr>
              <a:t>stacking-assigned of players to less central positions on the basis of race or the </a:t>
            </a:r>
            <a:r>
              <a:rPr lang="en" sz="2400" dirty="0" smtClean="0">
                <a:latin typeface="Georgia" panose="02040502050405020303" pitchFamily="18" charset="0"/>
              </a:rPr>
              <a:t>ethnicity</a:t>
            </a:r>
            <a:endParaRPr lang="en" sz="2400" dirty="0">
              <a:latin typeface="Georgia" panose="02040502050405020303" pitchFamily="18" charset="0"/>
            </a:endParaRPr>
          </a:p>
          <a:p>
            <a:pPr marL="457200" lvl="0" indent="-228600" rtl="0">
              <a:spcBef>
                <a:spcPts val="0"/>
              </a:spcBef>
            </a:pPr>
            <a:r>
              <a:rPr lang="en" sz="2400" dirty="0">
                <a:latin typeface="Georgia" panose="02040502050405020303" pitchFamily="18" charset="0"/>
              </a:rPr>
              <a:t>such discrimination has important economic consequences</a:t>
            </a:r>
            <a:r>
              <a:rPr lang="en" sz="2400" dirty="0" smtClean="0">
                <a:latin typeface="Georgia" panose="02040502050405020303" pitchFamily="18" charset="0"/>
              </a:rPr>
              <a:t>, because </a:t>
            </a:r>
            <a:r>
              <a:rPr lang="en" sz="2400" dirty="0">
                <a:latin typeface="Georgia" panose="02040502050405020303" pitchFamily="18" charset="0"/>
              </a:rPr>
              <a:t>the positions occupied by most </a:t>
            </a:r>
            <a:r>
              <a:rPr lang="en" sz="2400" dirty="0" smtClean="0">
                <a:latin typeface="Georgia" panose="02040502050405020303" pitchFamily="18" charset="0"/>
              </a:rPr>
              <a:t>black athletes have </a:t>
            </a:r>
            <a:r>
              <a:rPr lang="en" sz="2400" dirty="0">
                <a:latin typeface="Georgia" panose="02040502050405020303" pitchFamily="18" charset="0"/>
              </a:rPr>
              <a:t>high injury rates that cut careers </a:t>
            </a:r>
            <a:r>
              <a:rPr lang="en" sz="2400" dirty="0" smtClean="0">
                <a:latin typeface="Georgia" panose="02040502050405020303" pitchFamily="18" charset="0"/>
              </a:rPr>
              <a:t>short</a:t>
            </a:r>
            <a:endParaRPr lang="en" sz="2400" dirty="0">
              <a:latin typeface="Georgia" panose="02040502050405020303" pitchFamily="18" charset="0"/>
            </a:endParaRPr>
          </a:p>
          <a:p>
            <a:pPr marL="457200" lvl="0" indent="-228600" rtl="0">
              <a:spcBef>
                <a:spcPts val="0"/>
              </a:spcBef>
            </a:pPr>
            <a:endParaRPr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7170" name="Picture 2" descr="http://media.arkansasonline.com/img/photos/2013/04/04/Williamson_hogs_02zz_t610.jpg?378eb6a690ec678d137cd2e2f7ac59efca4c94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302" y="98676"/>
            <a:ext cx="3714318" cy="4993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319</Words>
  <Application>Microsoft Office PowerPoint</Application>
  <PresentationFormat>On-screen Show (16:9)</PresentationFormat>
  <Paragraphs>27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Georgia</vt:lpstr>
      <vt:lpstr>Roboto</vt:lpstr>
      <vt:lpstr>material</vt:lpstr>
      <vt:lpstr>Chapter  15 </vt:lpstr>
      <vt:lpstr>Definition of Sport </vt:lpstr>
      <vt:lpstr>Sport as a Social Institution </vt:lpstr>
      <vt:lpstr>Sport Subcultures</vt:lpstr>
      <vt:lpstr>Theoretical Perspectives and Sport</vt:lpstr>
      <vt:lpstr>Does sport really promote social mobility??  </vt:lpstr>
      <vt:lpstr>Sport  and  Racism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 </dc:title>
  <dc:creator>Nathan Kilbourn</dc:creator>
  <cp:lastModifiedBy>Nathan Kilbourn</cp:lastModifiedBy>
  <cp:revision>9</cp:revision>
  <dcterms:modified xsi:type="dcterms:W3CDTF">2015-11-30T17:09:37Z</dcterms:modified>
</cp:coreProperties>
</file>