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D9C7-011D-47D9-B5F7-FD5ABFEAFF5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72D6FA-A551-4867-BF0F-5169F89B6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D9C7-011D-47D9-B5F7-FD5ABFEAFF5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D6FA-A551-4867-BF0F-5169F89B6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D9C7-011D-47D9-B5F7-FD5ABFEAFF5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D6FA-A551-4867-BF0F-5169F89B6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D9C7-011D-47D9-B5F7-FD5ABFEAFF5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72D6FA-A551-4867-BF0F-5169F89B6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D9C7-011D-47D9-B5F7-FD5ABFEAFF5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D6FA-A551-4867-BF0F-5169F89B6B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D9C7-011D-47D9-B5F7-FD5ABFEAFF5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D6FA-A551-4867-BF0F-5169F89B6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D9C7-011D-47D9-B5F7-FD5ABFEAFF5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972D6FA-A551-4867-BF0F-5169F89B6B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D9C7-011D-47D9-B5F7-FD5ABFEAFF5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D6FA-A551-4867-BF0F-5169F89B6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D9C7-011D-47D9-B5F7-FD5ABFEAFF5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D6FA-A551-4867-BF0F-5169F89B6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D9C7-011D-47D9-B5F7-FD5ABFEAFF5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D6FA-A551-4867-BF0F-5169F89B6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D9C7-011D-47D9-B5F7-FD5ABFEAFF5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D6FA-A551-4867-BF0F-5169F89B6B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32D9C7-011D-47D9-B5F7-FD5ABFEAFF5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72D6FA-A551-4867-BF0F-5169F89B6B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audio" Target="file:///C:\Users\Owner\Desktop\starwars%20(1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omerpolicygroup.com/v1/wp-content/uploads/2012/03/wethepeopl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58" y="-9832"/>
            <a:ext cx="912024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905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Gigi" pitchFamily="82" charset="0"/>
              </a:rPr>
              <a:t>The Constitution and Federalism</a:t>
            </a:r>
            <a:endParaRPr lang="en-US" sz="6000" dirty="0">
              <a:solidFill>
                <a:schemeClr val="bg1"/>
              </a:solidFill>
              <a:latin typeface="Gigi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5562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Mr. Kilbourn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84" y="5743268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Principles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Federalism</a:t>
            </a:r>
          </a:p>
          <a:p>
            <a:pPr lvl="1"/>
            <a:r>
              <a:rPr lang="en-US" dirty="0" smtClean="0"/>
              <a:t>Powers are divided or shared between the National and State gov’t</a:t>
            </a:r>
          </a:p>
          <a:p>
            <a:pPr lvl="1"/>
            <a:r>
              <a:rPr lang="en-US" dirty="0" smtClean="0"/>
              <a:t>Exclusive powers</a:t>
            </a:r>
          </a:p>
          <a:p>
            <a:pPr lvl="1"/>
            <a:r>
              <a:rPr lang="en-US" dirty="0" smtClean="0"/>
              <a:t>Concurrent power</a:t>
            </a:r>
          </a:p>
          <a:p>
            <a:pPr lvl="1"/>
            <a:r>
              <a:rPr lang="en-US" dirty="0" smtClean="0"/>
              <a:t>Power can be either enumerated, denied, </a:t>
            </a:r>
            <a:r>
              <a:rPr lang="en-US" smtClean="0"/>
              <a:t>or delegated</a:t>
            </a:r>
            <a:endParaRPr lang="en-US" dirty="0" smtClean="0"/>
          </a:p>
          <a:p>
            <a:r>
              <a:rPr lang="en-US" dirty="0" smtClean="0"/>
              <a:t>Judicial Review</a:t>
            </a:r>
          </a:p>
          <a:p>
            <a:pPr lvl="1"/>
            <a:r>
              <a:rPr lang="en-US" dirty="0" smtClean="0"/>
              <a:t>SCOTUS can declare a law unconstitutional</a:t>
            </a:r>
          </a:p>
          <a:p>
            <a:pPr lvl="2"/>
            <a:r>
              <a:rPr lang="en-US" dirty="0" smtClean="0"/>
              <a:t>Comes from </a:t>
            </a:r>
            <a:r>
              <a:rPr lang="en-US" i="1" dirty="0" err="1" smtClean="0"/>
              <a:t>Marbury</a:t>
            </a:r>
            <a:r>
              <a:rPr lang="en-US" i="1" dirty="0" smtClean="0"/>
              <a:t> v. Madison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Limited Government</a:t>
            </a:r>
          </a:p>
          <a:p>
            <a:pPr lvl="1"/>
            <a:r>
              <a:rPr lang="en-US" dirty="0" smtClean="0"/>
              <a:t>Can only use those powers given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systems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9" y="1447800"/>
            <a:ext cx="878130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5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1590"/>
            <a:ext cx="8077200" cy="545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5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In the beginning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Preamble</a:t>
            </a:r>
          </a:p>
          <a:p>
            <a:pPr lvl="1"/>
            <a:r>
              <a:rPr lang="en-US" dirty="0" smtClean="0"/>
              <a:t>Explains why the Constitution was written</a:t>
            </a:r>
          </a:p>
          <a:p>
            <a:pPr lvl="1"/>
            <a:r>
              <a:rPr lang="en-US" dirty="0" smtClean="0"/>
              <a:t>Lays out the beliefs what gov’t would do</a:t>
            </a:r>
          </a:p>
          <a:p>
            <a:r>
              <a:rPr lang="en-US" dirty="0" smtClean="0"/>
              <a:t>Articles </a:t>
            </a:r>
          </a:p>
          <a:p>
            <a:pPr lvl="1"/>
            <a:r>
              <a:rPr lang="en-US" dirty="0" smtClean="0"/>
              <a:t>7 Main divisions of the Constitution</a:t>
            </a:r>
          </a:p>
          <a:p>
            <a:pPr lvl="1"/>
            <a:r>
              <a:rPr lang="en-US" dirty="0" smtClean="0"/>
              <a:t>Creates the branches of gov’t</a:t>
            </a:r>
          </a:p>
          <a:p>
            <a:pPr lvl="1"/>
            <a:r>
              <a:rPr lang="en-US" dirty="0" smtClean="0"/>
              <a:t>Lists the powers of each branch</a:t>
            </a:r>
          </a:p>
          <a:p>
            <a:endParaRPr lang="en-US" dirty="0"/>
          </a:p>
        </p:txBody>
      </p:sp>
      <p:pic>
        <p:nvPicPr>
          <p:cNvPr id="6" name="starwars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152400"/>
            <a:ext cx="304800" cy="304800"/>
          </a:xfrm>
          <a:prstGeom prst="rect">
            <a:avLst/>
          </a:prstGeom>
        </p:spPr>
      </p:pic>
      <p:pic>
        <p:nvPicPr>
          <p:cNvPr id="4" name="starwar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34400" y="1752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42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 err="1" smtClean="0"/>
              <a:t>i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the Congress</a:t>
            </a:r>
          </a:p>
          <a:p>
            <a:pPr lvl="1"/>
            <a:r>
              <a:rPr lang="en-US" dirty="0" smtClean="0"/>
              <a:t>House  Representatives</a:t>
            </a:r>
          </a:p>
          <a:p>
            <a:pPr lvl="1"/>
            <a:r>
              <a:rPr lang="en-US" dirty="0" smtClean="0"/>
              <a:t>Senate </a:t>
            </a:r>
          </a:p>
          <a:p>
            <a:r>
              <a:rPr lang="en-US" dirty="0" smtClean="0"/>
              <a:t>Procedure for making a law</a:t>
            </a:r>
          </a:p>
          <a:p>
            <a:r>
              <a:rPr lang="en-US" dirty="0" smtClean="0"/>
              <a:t>Spells out the powers </a:t>
            </a:r>
          </a:p>
          <a:p>
            <a:r>
              <a:rPr lang="en-US" dirty="0" smtClean="0"/>
              <a:t>What powers they don’t have</a:t>
            </a:r>
            <a:endParaRPr lang="en-US" dirty="0"/>
          </a:p>
        </p:txBody>
      </p:sp>
      <p:sp>
        <p:nvSpPr>
          <p:cNvPr id="3074" name="AutoShape 2" descr="data:image/jpeg;base64,/9j/4AAQSkZJRgABAQAAAQABAAD/2wCEAAkGBxQSEhQUEhQUFRQUFBQUFRUXFRQUFBUUFRUWFhUUFBcYHCggGBolHBQVITEhJSkrLi4uGB8zODMsNygtLi0BCgoKDg0OGhAQGiwlHBwsLCwsLCwtLCwsLCwsLCwsLCwsLCwvLCwsLCwsLCwsLCwsLCwsLCwsLCwsLCwsLCwsLP/AABEIAKEBOAMBIgACEQEDEQH/xAAbAAACAwEBAQAAAAAAAAAAAAACAwABBAUGB//EAEgQAAIBAgQEAwUEBgYHCQAAAAECEQADBBIhMQUTIkFRYXEGIzKBkRRCUqGCk7HB0fAHFTNicpI0Q1Oi0uHxFiVEY3ODwtPi/8QAGQEBAQEBAQEAAAAAAAAAAAAAAQACAwQF/8QAKREAAgIBBAEDAwUBAAAAAAAAAAECEQMSEyExQVFhkXGh0QQiMrHwFP/aAAwDAQACEQMRAD8A8nlogKKKILX2j59gRVhaZFWFqICKICjyUwW6QFAUxEpgSjFqqyF5K2YQHwqWbHjWy0kVmTFIbkoMutGWFQVzNFxQMpoi4mpevwNt6kDoWzGhF2NT2oOeIrNduE+ldFEy2ViL5Yzt5Ug0zLUiuiRixWWplpuWoRSQmKmWmxVRQQvLVZabFVFRCoqop2Wqy1EKiqimlarLQIqKmWm5asJQIjLUC1o5dELYosTPlq8tPyVeWgTLlqitaRaqzaqsjHko0t1pXDmtCYQ0NikIt2aldK3ZiqrGo3RwAtEFowtFkrqchYWry0UUUUgCFpgFVlo1qIJFp4tmlK/kKcuJjYUOxs0W1p4rEcT5VfPrOllqNDtS7rdqXzKE0qINlzFEblBVgU0FgMKGKcKJVPhWrAz5amWtJHpQEVWArLVRTstZ/tI5ptfeFsXPkWy1WNF5amWnFarLUAnLUy03LUy1CKK1MlaESnCxNZboUjDy6gSt/wBmNT7NFZ1DRhFqrW1W/l1YShyGjGbGlLW1W9hVC3RqGjKLNGLFaBbNGLNDkNGUWKMWfKtHJHjUKedFmqAFqijzq8lU6UCLZ4qUPLNSnguTlKtMSqAogK7HIN7YOtLyU1TRKJoJiclXlpuWiyU2ZE5aILTMtWFpAALRBaMLVgVEBlqwKZFWFqsgMtXkpgWrC0ATDwDrTLjA7UISiigbEFKmWnxVEU2QoLWWxZZrzuCMgQJErMgkztMakRPyreYGprrcL4Pms3HCNmOYgZDJO0jtXDNNxqvU64o3ZwitVlrQFpyYee9dtRySMOWrCVubCeYpYsedGodLM4s0QssNq3LYAowtZczaic/nMN6v7R41sNseFAbQNFoqZnFwVYbwp/2YVBhKLQ0xQFTN5VpWxVXLNFmqM+aKmc0/IO9XAosqFqJ3posihzAVYu+AoNILLFKeKJsx7RSzaJqEFnFVTPs1Sm0HJxQtFlowtFFdrOIAFEoooogKrAECrijirApsAIogKMLVharAALRBaPLVharIALRRRhaLLRZCwtFlpgSiCVWVCstWFp2WpkqsaE5asqaeBV3DAk6dgfOsuVKxUbO/wXCYewufEFGuRMHUIArPGXu2VGM/3TFeos8XtHQHYkbdw5tn/eVhXg8PxOyu+Vj53PMja2p7O3fYeNdG17R2R91O5+LEb5tPuRrv+VfMnPU7Z74pRVI2cf4RZuq12wQLg6mUbPIzEx2aNfOvI5/KvW2eO2JE5QQdIuqTp07XAp2864GMw4Vzl+Eklf8ACTpXp/T5L/azhmh5RjkmmBYpy2asWa9DZyoSHohepn2YVZs1m0NMTmmrApos1a2oos1QsUU0zKKIVls0hOQ1OQTWmaFn8KrGhIwXian2QDvRNcNKZvE1chwM5ajeKAuO1KkeNCbg7QPzporGG4ewoGDUvn0JxBpphZbIfGrpLXjUpphaMYWritAg1TW60pGHETlogtGFogtNmaAC0QWmKKMGqyoUEpiWqcsd6KNRG06+kH98UajSiLFoUXLFPyVFtk0WWkQbdWFratiqNsCrUOkyrTAtNIXwoclNhRAg8qhQVAlNW2PCohIQVj4xhC+TICW6tO3aCa6Vu1rXleKtdFy6AZALwT1bI77bCAo7Vxzy/bR0xLk9LguCAAF7ltWzI2piMmJFwRMaG2CpHnXTs8OtAQMRaGjD4rexxPOj49svT6abV5O1w5gyguTN+5b0VB08qV2XcH9tZrOJumyWRtRhgxjLpd+1BPw75CPrXjPSj6F/VWbNluWnksR974rrOBoCNio9FrncT4WthhkGUMNRuoIJ1A7T+6uQ+CvZ26gQMQbQm1Yb4U1GtufiZTTOHG+6AnRYRiBnUEcu07dBJQ9TsNAIjfStY5VJBNXE0Z4/6VRae/5VZnwqfKvceUqmKfE0OY1UGssUHl86uBVKapvKg0QxS2Jo0TxoWNRCzcPhQM7UxiaU3rSApmagyk96dFCRWrMiuXVEU2qNVkJy1WWnUJpsqAyVKsrUqsaCt2l8KY1kdqzrRg1x5N8AlKsLTA1ELbNAtmGJESquD6qdDS50jOlWAFowPSsF7H3kdUL3Ja9yhksYdVW50aEEyPjX60nD8ad+XDXveXWtCbOF0uDIY30nmJ9a57/sb2TrgCmJ320E/mP41xcLxy43Khr3vXa2s2cLo65Ok66fGlMwvHrj8qGv+9ZlX3WFEMkdJ18xRv8AsOydlCPKnqa4eE43ducoB7/vSyp7rC/Gm677137ODxDMQrqxU5XjDWNHyklW13jw8RRv+w7QJNSKC87oYuWT/js//U+/6LCtKqhE++/UN/xVpZog8bFrbpgw896uy6FiuS62gictgyTEQ85u23jTysT7m6Mo6pu2RlEaFtNO5k1b6LbZlyLmy5gGiYPhr/A/SmrbI3iPGtIxEH/R2nQa3LE67CSvefnNUzXHbLbs3kfMvULllssx8SkaSPSjfLaEEDckDzkVw72AzO7GSrF4yJcuCHQ2zJVYnKx9K9Tibd9AS19wwtm7l5drNlDBZzZcsyRpM1xMNxO+to3He8TLMxF4KPiVdgp/EK5TzWjcYUb8Nh7a9TNdnOX6bKxmgCQW76U8JhcuU86CmSMloEpOcgaSdTmneube4xcW2LhfEZTl/wDEfiLgfc/uH61Dxa7zMma/m5fM/tz8OTP+D5Vy1I3R2ftNjUxfPXzD7u3GcqBOkdgPpRu9oWvduuULlAe3ctEAwIkggxG2nrXBtcZuNaa6HxGUBj/pB+6UH4P/ADPyrbwW9iMTGS5fHSH1vK4ILssZWUA/DOtSmr4KhbP6R6iguEBSxMAAknwA3NdS7hr4bKL9w3AquVyWpAaQDmK5SdDIBJoWwLA5blq5ddgS2Z7XUNicgXbUDv28a9O/7HJ4zlWiHGZSCP8AlP7CKPl1ue6Mo9wQsTIu2VEAfECBsNdaW9tpjkXZjNHNtzl/FGWY86lmXktsz5RVGgu4tZACOJG4KX5P6EZdNfnWXF49UtljzCQve0VUnYa5tATVuotDNZFKZq4d3FXLg1aB+Ff2Tt+dM46920ltHOrhSFFqyrFRDdLKZ+sUb3oh0HTZ/MUtmHiPqK5F7jzgsM17S5yfgw+p6p+mU0P9eMSBmvGbvKHu8NuIBP5073sG2djMPEfWq+dcVePMxSGvnPcKr7vDfdydXl8S1Vj2hZgkNe6yY93hoAWOr8xVvexbR28tCVpeEXEtqpaSFYq1nDMQHywSJAHxD6H5uy/PzrcMmozKFCyKo0wpQla6WZoWalFFXVZUIAqrt5UGZ2AH86Dxrwdn2oxIaRd18CEI1MbEa7VVz2gvXQLb9WpbRQup3YhdPn615HmddHXQexxfGraLKwxMkAysgbx4keFF7NcfN3GWUCQrEwdzoCZP0NeMtsFGrFgRI8jrr6V1PY67bGOsNnIGYoZMfErKokHYsRp41x/6G2Kgj27cLcODubeOUjSS6vyMzfLqM+XlSsJwhlNqNeVjtNPiRhZJcemU67dJrpX1bm2giqyviblt5AYhVTcNPSAy71iwLX2OGDInXicRauQkdFvmZGGvSOj4tj866NG0BhuDMnIjXl411+E6o3L6/lk3238KmB4Q6fZ9J5eMu29FOqGJuDTYZN9t6Zw577fZA6J7y/irV73cdNrmcthJ6R0DXv8AOi4Zcvt9kzpbAuPi1vnIFyrbFzlsNemco9ZqoQeEcMuI2FJHwYu8h6TqnZxp/dOtez4RduM90XFC5LxVSFKhkyBg2u/xRPlXyPGe2l/3YtixmQNnOQatnaIHYZY+c1jxPtpjCwbmqhUbBBlaY+6QQdvzrm50yPteW4SBcsqwOhKn69LdvnXy69wdBa+BgfsbH4NTGMORtR8URHka7XsP7WtfYWb9x1vM0Wzl6COwiYnTw8K6ftXxEYY3UCliuFVkaV6iL2UWgBb0j4gfKlOxB/o4tIuJx/LiJsEARE9Z0ru2b9vlYeLICtiGVBnPQ/vQW212uafyPh13jDredrTm2CYGV4OhEEx5j8q+v+zvFmv4TDvILm5kurnEqoDzcInScq/56ypcl2d63iQcXdthBnS3aYnNqQTcCgr9372tcH+tLbNw+2iZc993ADFsoUXF+c9f0rqvbdL1wuxFpEV+ZJ1BDk6z92AfnXi+E3bl7G2LjoxBcySpyqoVgPIdvma0B7bjtq48oGItckvoo1dCsIWiZOp9BXnMPaH2F7hYLBeM2gPXbgyfMEV2+MgW7hfo5IsOWWVnm51VYXeMmbtuKyezzWzgYzW0uHm5SzKjBizZDJMgTFNlRzcYkYK1czKCxtgA6feunTxJDTFMbDn7WyZ0yLhgQYMluXk17AR1d9K79xUbDqoe2LvTB5igkhhmEg66T9RXITi1v+sUsn+zOHQkToXaeuOwyxr4+dFFRyuGOXwF69IlRckQY05bf/AfUV3/AOj5pVXI0a1E9iRduEgVrwAUWHW89vPLjNzVMSJQ5p00g07hV6wqItx7OcTJLoTIOupNRDGv3ftTI08kWUZTlgG4cwZJjUgLMT96s+NxdpbWJPLVlS+i3Bm+K63JIJ8D1WtP5MQI+IzKbZtFFIGdD1+8DSnYaJr50WIZ8t7lqCwdBbRSIZJTO0AxpmY/oUWRoxlwc+0hQS1pzmkyoVrZMDaJyjxrnXcSgS8TZEDFIrDNvdLqA+34slPvI/Nt5SDaNrOzZmlWBWE9CMx30gV5D244xirVq+LaqqloF7nqWFvOVBCBpLGRqJ37RTY0P/pIW2Hw7XCAFt3j27hAD6zoPWvmuNxdmF5cEhEUyANVJP8ACuRf4ncdi7MC09RYsxJJMmfrShaUnXpOxyn07n99FsDuv7T3QRlW2Bp4NJ3Iknf0r0Ke1FvFvZ5pWycuR2LEoCqkKV06VJHc7k+FeEGHB1BE6gNoDEbaVbWbgkSxHbqB/n+TQp0VH1X+pGcZhEPddyRBAy87J9YX60C8FeVZunra4ZgZXDdNs+Zr5zwTjd3DNKtmEgshgo48CDtod966vG/aRrxmVVAzEKqwQpPSrwYMeJE71OdIKPX4bgjTa1WQRejpkMzWRkI/zVLHAbiZCBJt5WAgdTMLJZD6En6V4DB491KuWXMHhWgMDlk7Hf8AdpW/gPHb3Pt5W5nMIQ27mwZjEmT4+lCyPyiPqmBzl7khYy2spWNWi2GHyyx6zXh+K8fNp8qBSBpJIMnvAB7V7XgeGJRTd5eaGDEBFGYNtHlt8q+O8bvuzkMJy9OkRI7GANZrrqa4XktNnbX2iuz8UgbiF1/Ku3wbinPOUqQ+4G8187sXDoIYmNO8+XrWhL0eAPfUCB4+PepTlFk4Jn026uX4oX10/bVV8nvXmk6yNY6hET+2pXXdM7Y4Y/qDQsKFBORYOUfeEa0/GcSLABbdoaknIgQdWhLRI7T8u80BtiJgaeAH0j6UrGWZ1zldoyr277b7V5JNUbZhzEGSe+ohoXyHbvWm1igCJbSdD0mN9Iie1NOBLiVYiYEnWR5SdKqxwsg+J7ggQfDzrm5xa5CjYeIvIYXGJ8mOk9jOsGK6dn2jxBMrAGX0MjfqO+1c7+rxcYKRm0JJWVmNh0nXetowgGkVmORJFYx/abEsoIuDv+3z8q5XFOMYi4oBuaTMCEkjYSN99q6K4dR2H0FZr6W3IURpuBGs+e81tZeRXJxFgaXJB1J1k67kSZb9tNa6pWFBL5TEyJ79MgiTrXTThdoyViTOm8H1Oo8I8+1EuFtqugYLrAB1HzM7RHzoeWPuOlmDAXLislyGAEGJVwI+8yuDJ+UDea18a4rjLFzJdc5yAyZYXMrgZCAkDy9Z9aZYkMBllZ1JJY6abnx0O/bSul7aXmxy2elF5ZgFUg5YAyyTMAAaVuOSN8+SpnkbDXN3DkE67FpOstJ29fOvsXD7yYbhtq0DF+6puIIU5bbto5le69Q1nqFcT2K9mWVHxuJtB7Soy27bSc9xiEBZY0UCTr4iuhinNxzcyFTAAy6BFUABF00UBQPlWr8kkYMXj75AUXmltNl0H3iNNNJrWvEb5KKtxiTctrlMahnAI0G5kxSLNmeoo/cL5KTp23MA16j2J9nQ7G6yDKAVtlwW96GVg0aba6/wqTYnquOWktYe5dVVLIYUXAFWS4QSckxrOm9cHieLSzhLOJFu0xvtbJVigQA2TdYW2FvqMKY+vaK9BiMBcZwXe2QqEard7kE/6wfhH0ryPtHxxMJeFh7K3mZLbAAXCCpuXLaoAXJnoYAAdyKXwrZmzrcXtJZv4ewERudzAzNkFxZIUcsBIMEg6+FYPtqNxQ8MNoZUw6Xed0Zy8pOmWIhorl4n21tmy+IbDuwW+thSZMwGckvJykQJAnVhrrT8fjLa4hhyUi1aOa9y2DStvmm2pz6jMqrE/EPKlSRHoOG2UvX79praKthxlgKSy+8Uh5Txtzp+6sfDsRbu4W7iiloG0HUBY5ZhVdS0pI0cD5edeJue3DEC4JVrhKSrXARlgiGLak5zofA11P6POJNicReQwipanqDZRlbLkgMuwPjGtC5Kzvpi7RGEuPC8x0zIkZS10G2CDGwyu2teQxt+8GYc1wJYEaAjU6baV7jinBLao964LM28zD3dzdPh3u6HYd681xDAnk2b6W1yvbUHJIC3ASGzKAd1g+ZNMk6FdnmsDinKkFzmEq3m2XU/MEVl9peKq2BbDM5N9L4c3CR1rLgyBsdVMTG/z6dywLZBynqbNcMMOmInaAAcvnXF9qcKyuLi2GfSCTLIRBEFfCqPYs8phXEMBl0H4dSe5jWkNiASMpjQCNQDr2r0uH4WdMRy3yOAxCKTaQ/eDwOkA/LUeNG9pD91DOshR47+uneucsmmVUCVnl7ZYkjU+OhIB7HQaGTW1XMAMCuvSy7AgGBHz2rbe4TLSuWIghpOkgkiNu5+tRMEe4Bn4iGBMgeZnw/5UPJFlTOZeUBg0CWEmfEAbeGsaGuj9pwww2R83PN1XJVVYBAhUpr5mYn6VpfIRlKDSImFIgdu9Y8XwqV92gUzEkyY7kg99KysqfZUJOL1yW4dlYkmB1LCxAJ3mdj2rbw7iMsD8LowgGBtGkbEabbGsmG4SocMHJMjSBIj4omddqdi8EVE2wDlmJXMwMzIJ276USlFvgKZ9Eb2owXJV3cKxYjLFt2B1OeFt6DWJj89K6HD7tlbRuXLlllE7NZLfEROXLOtfNcK4bQqBAGsCSZO4A8Ipgwy9lH0rW76lZ9B4bxKxddlblKqgksXsDXMYEZddq8D7Y8Yz3BbtsMguFi/LtA5QSFtllQEjvqSNR4UBsDwH0oHwyHcL8wKt4bKucTuFelrcRp7qwfKdU1PnV0P2IbhV+QFSpZUVhKknbfSfCsN7C3HcRaMwQWDOYA22jWnoSZO/wCdOVo8f+lHKFpCLWFvCE5bKQB2O/jrqd+9GgvMQIktsJXy7z571qVtNRv41LECZjc/SSf59K52vQtVDMFhrmbKVysB+PpI9fh/Pworl65bbK5XX4epT5DY660ebQQjtMxlG8b0u5ZdmX3FyQwgdIJLGIiZ3IPyrKjq8GbCe40sYZgQRHOyKSNZAB12j0pPJuXWHSQDA1uC4BPcQZFdO3gSw3K+gzH6xH50Nng43YMRmKDMQogEgtsT2NejHdVRpNjMP7MXCodZKwZYSGnwhZJ07+VXgvZs3bmWZMSxJYiNMrHTQHyrUMCLS9DLaEatvIBmJOm4B08KZw/jz2sz27hGcgErbXXJmjTJ07+Q1rWmPbJujSPY65EFl9Z/dFc+z7OFi6vdZNSgZbRYgxmkT2iuze9qr+XouknxdLYH+UD99efxnH7txwz4h2IJIW10LmICz0d4AG/j4ms3h8FGMpdKz1N+7bvqUDchUARDy3ZmC2kTmNoNZVoB9e9Dc4TadSv2iAdD7l9u/wC+vN2+M4js94DxN64PpBNNPGMT+O7+uu/nTuw8i4tenyj0p4bb7Yhe2htXIjvt5V1cI6Jhlsi+mcFzz+S3MhnZwBppAYL30FeHXjWJ/Fd/Wv8Awpg4/ifxXf1p/hSsuNBT9vlHrLzm3Yf/ALwvvCMFRURcxIOVfg7kx861Nw7CXLovXb1y665CrMSCptl2QjKo1BuOf0jXjV47ij/tf1v/AOaV/wBqL473P1p/4aVlh4NqE59V8o9lieBYJ1yh2W3m5nLVVNvmEQbkMh6iO80key+BNxrhZ3uPJZ2EuZ36ss15Sz7RXgID3AAIA520eorQPaC/43Y/9c/wrW7Engyen3R6VfZvhsQVnXNu+h8R4Ggu8Fwtlbr4a5ets1txFslc0icp6e5Ary9z2nujQm7+vf8AdSj7U3vG5+uuVPLEV+ny9191+T1uK4ULywcfiyjAEoxZgdQROtMwnCEt4c4cXiwL5w7WpuDQDLIIkafnXj/6+xBAIzwdvf3KF+O4g/df9fej9tY3sfRhqXl/dHp73s8jKVN4kEEH3J7/AKdROBhVA5rPAAg2ozR4nPpNeVbjd/wI/wDcun5b0m/xG+4GsEGQc7n9p21rO7jCn6r5R6K9wRbfPkubWJtOlz3cmwSE6revV8Jk6emunDwvsSLjNy7r5AsAlGzf2lxCCBP+z/OuFiGuzLa+gnvO0+NDhOMXrJJtXbtuTJAKhTrsVII3J1Eb1vcizW3Jrjn6cnocZ7DuoLZ2YAEk5LswNdsutcHiXDeUvMYPlJItuQwVmEZhMaxB2rcntXjDofeD/E6T9CRWO+bN4DnpiUjUFS122C2pgAkjf8NKcGYto5WHRmMwWE6suoA8ukQdfGtFy6V+IHt/en6bVpTADUYbGIQTPLc5Gn9KJPyoWwGLX/VLcOuzDUyJ3IjQ1OC8IeTn3cehdDJ6c0mCIECujbx4J6WU6f3hqfUVWIe4qZ7tnSYIQ5ypAkZwJyjuDSMXibauyCQQB0kqxBOsShINcnj1dxJNo2c8eWuvfx71YXvmXzEn+FZbTAyJBI311B3II7b1ptoAIrlJKJOQF9gDodPlPy38aw3mJMyPqK13ljUen1rFfQ7jU6f9TWoRTFNGnDBpiZgDuseXpUqYfDwNSalcpJWBTW2BQZWAct8QA1CltO42rbg+HMVkk6zt238Yob9+6LttmyBUJhFOZiXUprlnx8a6NvjEKMq7ACIjbtvXrlGKXLKkIt+z6ncufVo/MCafheHWw+XlkMHyo8Z9VRXDSxMATHqKscXfXpUeG5/k0i9xFzu5jy/gKxuRXSC0juMsQLlzRQR1NGpOZiQNySZpNzEWQCAZJkdAgwfBtIrk2Gs7s1wk+CjX56mqxNy0ZCC965kUfmpNcnnbdJG19Ujo4ji7bIAvaTqfURtXPPF3GnN/yjWTv4kb1iGFnz17mfl4GtVvDDwih5PVlcF22/t+QLuNZuxPmx/ONag5jd4/wj95rUllRTCR2rk5+iM7tfxS/v8Asyrw8HVpPqZ/bpWu3YUbRQ/OoWocmznLJKXbHxUB86WGos07VgyWzVXMqvnUmoBgvGq+LcT8poS1WJ21+tRAtZXuo+VVyVj4aaNNaHmU6mNsUbC/hohaX8I+gq85qGq2VhqwqH5Us1U0EEaGahoGFRFE0m5ZVtwKYaplrSdFZhfAAaqSPQxSnt3B3mt5HgaAT5VtTZ2Wefnn68nMdgT7xJ9YP7RVreVP7M3EPbJcZPy2/KuoVnes9zCA7Afsrccg64PtV9H+bEW+K30BhgZ/Ei6/pIBrRJxMMuV8Km4JKHU5YMBWE6hcu9B9lVdZPpJA+RGorZYxVqIa2x8+YT+2DXR55LpWNR8S+f8AMzta4fc3BsMdeoOpn1kirT2aJ1w+JzDyaR+U0V9rZ+EXB5Eo35Vz7mBG6qAfFSVP5V0jnvtGWan4RjVWAbJiNdQxABBBkd9/WsPLvh1zWic6M4CkElejWAZ0kaedNtYrFJOW7cjsGIuD/e2o3xt0sjPbV+WCFKO1pgNNNZHYV01QfoHANziaro4dD4MhFXWo8Ytsfepctr3V7fNXzh1Mj6VKNmDDgYveou9SpXll2A3v86zt39alSghbbj5VoTcVdSsyA2p+6iHepUrmwYtqMVdSoywRvRGrqUkSoNvlUqVki7f7hQipUqALwp6VKlQotqC1UqUCA3egSpUqANKFv41KlQgHequVdSkgFoDvUqVEQUD1KlaRFGhqVKRF3dqSalStI0hVObY+lSpWiIv7qTd2qVKSFXNvnUqVK6R6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xQSEhQUEhQUFRQUFBQUFRUXFRQUFBUUFRUWFhUUFBcYHCggGBolHBQVITEhJSkrLi4uGB8zODMsNygtLi0BCgoKDg0OGhAQGiwlHBwsLCwsLCwtLCwsLCwsLCwsLCwsLCwvLCwsLCwsLCwsLCwsLCwsLCwsLCwsLCwsLCwsLP/AABEIAKEBOAMBIgACEQEDEQH/xAAbAAACAwEBAQAAAAAAAAAAAAACAwABBAUGB//EAEgQAAIBAgQEAwUEBgYHCQAAAAECEQADBBIhMQUTIkFRYXEGIzKBkRRCUqGCk7HB0fAHFTNicpI0Q1Oi0uHxFiVEY3ODwtPi/8QAGQEBAQEBAQEAAAAAAAAAAAAAAQACAwQF/8QAKREAAgIBBAEDAwUBAAAAAAAAAAECEQMSEyExQVFhkXGh0QQiMrHwFP/aAAwDAQACEQMRAD8A8nlogKKKILX2j59gRVhaZFWFqICKICjyUwW6QFAUxEpgSjFqqyF5K2YQHwqWbHjWy0kVmTFIbkoMutGWFQVzNFxQMpoi4mpevwNt6kDoWzGhF2NT2oOeIrNduE+ldFEy2ViL5Yzt5Ug0zLUiuiRixWWplpuWoRSQmKmWmxVRQQvLVZabFVFRCoqop2Wqy1EKiqimlarLQIqKmWm5asJQIjLUC1o5dELYosTPlq8tPyVeWgTLlqitaRaqzaqsjHko0t1pXDmtCYQ0NikIt2aldK3ZiqrGo3RwAtEFowtFkrqchYWry0UUUUgCFpgFVlo1qIJFp4tmlK/kKcuJjYUOxs0W1p4rEcT5VfPrOllqNDtS7rdqXzKE0qINlzFEblBVgU0FgMKGKcKJVPhWrAz5amWtJHpQEVWArLVRTstZ/tI5ptfeFsXPkWy1WNF5amWnFarLUAnLUy03LUy1CKK1MlaESnCxNZboUjDy6gSt/wBmNT7NFZ1DRhFqrW1W/l1YShyGjGbGlLW1W9hVC3RqGjKLNGLFaBbNGLNDkNGUWKMWfKtHJHjUKedFmqAFqijzq8lU6UCLZ4qUPLNSnguTlKtMSqAogK7HIN7YOtLyU1TRKJoJiclXlpuWiyU2ZE5aILTMtWFpAALRBaMLVgVEBlqwKZFWFqsgMtXkpgWrC0ATDwDrTLjA7UISiigbEFKmWnxVEU2QoLWWxZZrzuCMgQJErMgkztMakRPyreYGprrcL4Pms3HCNmOYgZDJO0jtXDNNxqvU64o3ZwitVlrQFpyYee9dtRySMOWrCVubCeYpYsedGodLM4s0QssNq3LYAowtZczaic/nMN6v7R41sNseFAbQNFoqZnFwVYbwp/2YVBhKLQ0xQFTN5VpWxVXLNFmqM+aKmc0/IO9XAosqFqJ3posihzAVYu+AoNILLFKeKJsx7RSzaJqEFnFVTPs1Sm0HJxQtFlowtFFdrOIAFEoooogKrAECrijirApsAIogKMLVharAALRBaPLVharIALRRRhaLLRZCwtFlpgSiCVWVCstWFp2WpkqsaE5asqaeBV3DAk6dgfOsuVKxUbO/wXCYewufEFGuRMHUIArPGXu2VGM/3TFeos8XtHQHYkbdw5tn/eVhXg8PxOyu+Vj53PMja2p7O3fYeNdG17R2R91O5+LEb5tPuRrv+VfMnPU7Z74pRVI2cf4RZuq12wQLg6mUbPIzEx2aNfOvI5/KvW2eO2JE5QQdIuqTp07XAp2864GMw4Vzl+Eklf8ACTpXp/T5L/azhmh5RjkmmBYpy2asWa9DZyoSHohepn2YVZs1m0NMTmmrApos1a2oos1QsUU0zKKIVls0hOQ1OQTWmaFn8KrGhIwXian2QDvRNcNKZvE1chwM5ajeKAuO1KkeNCbg7QPzporGG4ewoGDUvn0JxBpphZbIfGrpLXjUpphaMYWritAg1TW60pGHETlogtGFogtNmaAC0QWmKKMGqyoUEpiWqcsd6KNRG06+kH98UajSiLFoUXLFPyVFtk0WWkQbdWFratiqNsCrUOkyrTAtNIXwoclNhRAg8qhQVAlNW2PCohIQVj4xhC+TICW6tO3aCa6Vu1rXleKtdFy6AZALwT1bI77bCAo7Vxzy/bR0xLk9LguCAAF7ltWzI2piMmJFwRMaG2CpHnXTs8OtAQMRaGjD4rexxPOj49svT6abV5O1w5gyguTN+5b0VB08qV2XcH9tZrOJumyWRtRhgxjLpd+1BPw75CPrXjPSj6F/VWbNluWnksR974rrOBoCNio9FrncT4WthhkGUMNRuoIJ1A7T+6uQ+CvZ26gQMQbQm1Yb4U1GtufiZTTOHG+6AnRYRiBnUEcu07dBJQ9TsNAIjfStY5VJBNXE0Z4/6VRae/5VZnwqfKvceUqmKfE0OY1UGssUHl86uBVKapvKg0QxS2Jo0TxoWNRCzcPhQM7UxiaU3rSApmagyk96dFCRWrMiuXVEU2qNVkJy1WWnUJpsqAyVKsrUqsaCt2l8KY1kdqzrRg1x5N8AlKsLTA1ELbNAtmGJESquD6qdDS50jOlWAFowPSsF7H3kdUL3Ja9yhksYdVW50aEEyPjX60nD8ad+XDXveXWtCbOF0uDIY30nmJ9a57/sb2TrgCmJ320E/mP41xcLxy43Khr3vXa2s2cLo65Ok66fGlMwvHrj8qGv+9ZlX3WFEMkdJ18xRv8AsOydlCPKnqa4eE43ducoB7/vSyp7rC/Gm677137ODxDMQrqxU5XjDWNHyklW13jw8RRv+w7QJNSKC87oYuWT/js//U+/6LCtKqhE++/UN/xVpZog8bFrbpgw896uy6FiuS62gictgyTEQ85u23jTysT7m6Mo6pu2RlEaFtNO5k1b6LbZlyLmy5gGiYPhr/A/SmrbI3iPGtIxEH/R2nQa3LE67CSvefnNUzXHbLbs3kfMvULllssx8SkaSPSjfLaEEDckDzkVw72AzO7GSrF4yJcuCHQ2zJVYnKx9K9Tibd9AS19wwtm7l5drNlDBZzZcsyRpM1xMNxO+to3He8TLMxF4KPiVdgp/EK5TzWjcYUb8Nh7a9TNdnOX6bKxmgCQW76U8JhcuU86CmSMloEpOcgaSdTmneube4xcW2LhfEZTl/wDEfiLgfc/uH61Dxa7zMma/m5fM/tz8OTP+D5Vy1I3R2ftNjUxfPXzD7u3GcqBOkdgPpRu9oWvduuULlAe3ctEAwIkggxG2nrXBtcZuNaa6HxGUBj/pB+6UH4P/ADPyrbwW9iMTGS5fHSH1vK4ILssZWUA/DOtSmr4KhbP6R6iguEBSxMAAknwA3NdS7hr4bKL9w3AquVyWpAaQDmK5SdDIBJoWwLA5blq5ddgS2Z7XUNicgXbUDv28a9O/7HJ4zlWiHGZSCP8AlP7CKPl1ue6Mo9wQsTIu2VEAfECBsNdaW9tpjkXZjNHNtzl/FGWY86lmXktsz5RVGgu4tZACOJG4KX5P6EZdNfnWXF49UtljzCQve0VUnYa5tATVuotDNZFKZq4d3FXLg1aB+Ff2Tt+dM46920ltHOrhSFFqyrFRDdLKZ+sUb3oh0HTZ/MUtmHiPqK5F7jzgsM17S5yfgw+p6p+mU0P9eMSBmvGbvKHu8NuIBP5073sG2djMPEfWq+dcVePMxSGvnPcKr7vDfdydXl8S1Vj2hZgkNe6yY93hoAWOr8xVvexbR28tCVpeEXEtqpaSFYq1nDMQHywSJAHxD6H5uy/PzrcMmozKFCyKo0wpQla6WZoWalFFXVZUIAqrt5UGZ2AH86Dxrwdn2oxIaRd18CEI1MbEa7VVz2gvXQLb9WpbRQup3YhdPn615HmddHXQexxfGraLKwxMkAysgbx4keFF7NcfN3GWUCQrEwdzoCZP0NeMtsFGrFgRI8jrr6V1PY67bGOsNnIGYoZMfErKokHYsRp41x/6G2Kgj27cLcODubeOUjSS6vyMzfLqM+XlSsJwhlNqNeVjtNPiRhZJcemU67dJrpX1bm2giqyviblt5AYhVTcNPSAy71iwLX2OGDInXicRauQkdFvmZGGvSOj4tj866NG0BhuDMnIjXl411+E6o3L6/lk3238KmB4Q6fZ9J5eMu29FOqGJuDTYZN9t6Zw577fZA6J7y/irV73cdNrmcthJ6R0DXv8AOi4Zcvt9kzpbAuPi1vnIFyrbFzlsNemco9ZqoQeEcMuI2FJHwYu8h6TqnZxp/dOtez4RduM90XFC5LxVSFKhkyBg2u/xRPlXyPGe2l/3YtixmQNnOQatnaIHYZY+c1jxPtpjCwbmqhUbBBlaY+6QQdvzrm50yPteW4SBcsqwOhKn69LdvnXy69wdBa+BgfsbH4NTGMORtR8URHka7XsP7WtfYWb9x1vM0Wzl6COwiYnTw8K6ftXxEYY3UCliuFVkaV6iL2UWgBb0j4gfKlOxB/o4tIuJx/LiJsEARE9Z0ru2b9vlYeLICtiGVBnPQ/vQW212uafyPh13jDredrTm2CYGV4OhEEx5j8q+v+zvFmv4TDvILm5kurnEqoDzcInScq/56ypcl2d63iQcXdthBnS3aYnNqQTcCgr9372tcH+tLbNw+2iZc993ADFsoUXF+c9f0rqvbdL1wuxFpEV+ZJ1BDk6z92AfnXi+E3bl7G2LjoxBcySpyqoVgPIdvma0B7bjtq48oGItckvoo1dCsIWiZOp9BXnMPaH2F7hYLBeM2gPXbgyfMEV2+MgW7hfo5IsOWWVnm51VYXeMmbtuKyezzWzgYzW0uHm5SzKjBizZDJMgTFNlRzcYkYK1czKCxtgA6feunTxJDTFMbDn7WyZ0yLhgQYMluXk17AR1d9K79xUbDqoe2LvTB5igkhhmEg66T9RXITi1v+sUsn+zOHQkToXaeuOwyxr4+dFFRyuGOXwF69IlRckQY05bf/AfUV3/AOj5pVXI0a1E9iRduEgVrwAUWHW89vPLjNzVMSJQ5p00g07hV6wqItx7OcTJLoTIOupNRDGv3ftTI08kWUZTlgG4cwZJjUgLMT96s+NxdpbWJPLVlS+i3Bm+K63JIJ8D1WtP5MQI+IzKbZtFFIGdD1+8DSnYaJr50WIZ8t7lqCwdBbRSIZJTO0AxpmY/oUWRoxlwc+0hQS1pzmkyoVrZMDaJyjxrnXcSgS8TZEDFIrDNvdLqA+34slPvI/Nt5SDaNrOzZmlWBWE9CMx30gV5D244xirVq+LaqqloF7nqWFvOVBCBpLGRqJ37RTY0P/pIW2Hw7XCAFt3j27hAD6zoPWvmuNxdmF5cEhEUyANVJP8ACuRf4ncdi7MC09RYsxJJMmfrShaUnXpOxyn07n99FsDuv7T3QRlW2Bp4NJ3Iknf0r0Ke1FvFvZ5pWycuR2LEoCqkKV06VJHc7k+FeEGHB1BE6gNoDEbaVbWbgkSxHbqB/n+TQp0VH1X+pGcZhEPddyRBAy87J9YX60C8FeVZunra4ZgZXDdNs+Zr5zwTjd3DNKtmEgshgo48CDtod966vG/aRrxmVVAzEKqwQpPSrwYMeJE71OdIKPX4bgjTa1WQRejpkMzWRkI/zVLHAbiZCBJt5WAgdTMLJZD6En6V4DB491KuWXMHhWgMDlk7Hf8AdpW/gPHb3Pt5W5nMIQ27mwZjEmT4+lCyPyiPqmBzl7khYy2spWNWi2GHyyx6zXh+K8fNp8qBSBpJIMnvAB7V7XgeGJRTd5eaGDEBFGYNtHlt8q+O8bvuzkMJy9OkRI7GANZrrqa4XktNnbX2iuz8UgbiF1/Ku3wbinPOUqQ+4G8187sXDoIYmNO8+XrWhL0eAPfUCB4+PepTlFk4Jn026uX4oX10/bVV8nvXmk6yNY6hET+2pXXdM7Y4Y/qDQsKFBORYOUfeEa0/GcSLABbdoaknIgQdWhLRI7T8u80BtiJgaeAH0j6UrGWZ1zldoyr277b7V5JNUbZhzEGSe+ohoXyHbvWm1igCJbSdD0mN9Iie1NOBLiVYiYEnWR5SdKqxwsg+J7ggQfDzrm5xa5CjYeIvIYXGJ8mOk9jOsGK6dn2jxBMrAGX0MjfqO+1c7+rxcYKRm0JJWVmNh0nXetowgGkVmORJFYx/abEsoIuDv+3z8q5XFOMYi4oBuaTMCEkjYSN99q6K4dR2H0FZr6W3IURpuBGs+e81tZeRXJxFgaXJB1J1k67kSZb9tNa6pWFBL5TEyJ79MgiTrXTThdoyViTOm8H1Oo8I8+1EuFtqugYLrAB1HzM7RHzoeWPuOlmDAXLislyGAEGJVwI+8yuDJ+UDea18a4rjLFzJdc5yAyZYXMrgZCAkDy9Z9aZYkMBllZ1JJY6abnx0O/bSul7aXmxy2elF5ZgFUg5YAyyTMAAaVuOSN8+SpnkbDXN3DkE67FpOstJ29fOvsXD7yYbhtq0DF+6puIIU5bbto5le69Q1nqFcT2K9mWVHxuJtB7Soy27bSc9xiEBZY0UCTr4iuhinNxzcyFTAAy6BFUABF00UBQPlWr8kkYMXj75AUXmltNl0H3iNNNJrWvEb5KKtxiTctrlMahnAI0G5kxSLNmeoo/cL5KTp23MA16j2J9nQ7G6yDKAVtlwW96GVg0aba6/wqTYnquOWktYe5dVVLIYUXAFWS4QSckxrOm9cHieLSzhLOJFu0xvtbJVigQA2TdYW2FvqMKY+vaK9BiMBcZwXe2QqEard7kE/6wfhH0ryPtHxxMJeFh7K3mZLbAAXCCpuXLaoAXJnoYAAdyKXwrZmzrcXtJZv4ewERudzAzNkFxZIUcsBIMEg6+FYPtqNxQ8MNoZUw6Xed0Zy8pOmWIhorl4n21tmy+IbDuwW+thSZMwGckvJykQJAnVhrrT8fjLa4hhyUi1aOa9y2DStvmm2pz6jMqrE/EPKlSRHoOG2UvX79praKthxlgKSy+8Uh5Txtzp+6sfDsRbu4W7iiloG0HUBY5ZhVdS0pI0cD5edeJue3DEC4JVrhKSrXARlgiGLak5zofA11P6POJNicReQwipanqDZRlbLkgMuwPjGtC5Kzvpi7RGEuPC8x0zIkZS10G2CDGwyu2teQxt+8GYc1wJYEaAjU6baV7jinBLao964LM28zD3dzdPh3u6HYd681xDAnk2b6W1yvbUHJIC3ASGzKAd1g+ZNMk6FdnmsDinKkFzmEq3m2XU/MEVl9peKq2BbDM5N9L4c3CR1rLgyBsdVMTG/z6dywLZBynqbNcMMOmInaAAcvnXF9qcKyuLi2GfSCTLIRBEFfCqPYs8phXEMBl0H4dSe5jWkNiASMpjQCNQDr2r0uH4WdMRy3yOAxCKTaQ/eDwOkA/LUeNG9pD91DOshR47+uneucsmmVUCVnl7ZYkjU+OhIB7HQaGTW1XMAMCuvSy7AgGBHz2rbe4TLSuWIghpOkgkiNu5+tRMEe4Bn4iGBMgeZnw/5UPJFlTOZeUBg0CWEmfEAbeGsaGuj9pwww2R83PN1XJVVYBAhUpr5mYn6VpfIRlKDSImFIgdu9Y8XwqV92gUzEkyY7kg99KysqfZUJOL1yW4dlYkmB1LCxAJ3mdj2rbw7iMsD8LowgGBtGkbEabbGsmG4SocMHJMjSBIj4omddqdi8EVE2wDlmJXMwMzIJ276USlFvgKZ9Eb2owXJV3cKxYjLFt2B1OeFt6DWJj89K6HD7tlbRuXLlllE7NZLfEROXLOtfNcK4bQqBAGsCSZO4A8Ipgwy9lH0rW76lZ9B4bxKxddlblKqgksXsDXMYEZddq8D7Y8Yz3BbtsMguFi/LtA5QSFtllQEjvqSNR4UBsDwH0oHwyHcL8wKt4bKucTuFelrcRp7qwfKdU1PnV0P2IbhV+QFSpZUVhKknbfSfCsN7C3HcRaMwQWDOYA22jWnoSZO/wCdOVo8f+lHKFpCLWFvCE5bKQB2O/jrqd+9GgvMQIktsJXy7z571qVtNRv41LECZjc/SSf59K52vQtVDMFhrmbKVysB+PpI9fh/Pworl65bbK5XX4epT5DY660ebQQjtMxlG8b0u5ZdmX3FyQwgdIJLGIiZ3IPyrKjq8GbCe40sYZgQRHOyKSNZAB12j0pPJuXWHSQDA1uC4BPcQZFdO3gSw3K+gzH6xH50Nng43YMRmKDMQogEgtsT2NejHdVRpNjMP7MXCodZKwZYSGnwhZJ07+VXgvZs3bmWZMSxJYiNMrHTQHyrUMCLS9DLaEatvIBmJOm4B08KZw/jz2sz27hGcgErbXXJmjTJ07+Q1rWmPbJujSPY65EFl9Z/dFc+z7OFi6vdZNSgZbRYgxmkT2iuze9qr+XouknxdLYH+UD99efxnH7txwz4h2IJIW10LmICz0d4AG/j4ms3h8FGMpdKz1N+7bvqUDchUARDy3ZmC2kTmNoNZVoB9e9Dc4TadSv2iAdD7l9u/wC+vN2+M4js94DxN64PpBNNPGMT+O7+uu/nTuw8i4tenyj0p4bb7Yhe2htXIjvt5V1cI6Jhlsi+mcFzz+S3MhnZwBppAYL30FeHXjWJ/Fd/Wv8Awpg4/ifxXf1p/hSsuNBT9vlHrLzm3Yf/ALwvvCMFRURcxIOVfg7kx861Nw7CXLovXb1y665CrMSCptl2QjKo1BuOf0jXjV47ij/tf1v/AOaV/wBqL473P1p/4aVlh4NqE59V8o9lieBYJ1yh2W3m5nLVVNvmEQbkMh6iO80key+BNxrhZ3uPJZ2EuZ36ss15Sz7RXgID3AAIA520eorQPaC/43Y/9c/wrW7Engyen3R6VfZvhsQVnXNu+h8R4Ggu8Fwtlbr4a5ets1txFslc0icp6e5Ary9z2nujQm7+vf8AdSj7U3vG5+uuVPLEV+ny9191+T1uK4ULywcfiyjAEoxZgdQROtMwnCEt4c4cXiwL5w7WpuDQDLIIkafnXj/6+xBAIzwdvf3KF+O4g/df9fej9tY3sfRhqXl/dHp73s8jKVN4kEEH3J7/AKdROBhVA5rPAAg2ozR4nPpNeVbjd/wI/wDcun5b0m/xG+4GsEGQc7n9p21rO7jCn6r5R6K9wRbfPkubWJtOlz3cmwSE6revV8Jk6emunDwvsSLjNy7r5AsAlGzf2lxCCBP+z/OuFiGuzLa+gnvO0+NDhOMXrJJtXbtuTJAKhTrsVII3J1Eb1vcizW3Jrjn6cnocZ7DuoLZ2YAEk5LswNdsutcHiXDeUvMYPlJItuQwVmEZhMaxB2rcntXjDofeD/E6T9CRWO+bN4DnpiUjUFS122C2pgAkjf8NKcGYto5WHRmMwWE6suoA8ukQdfGtFy6V+IHt/en6bVpTADUYbGIQTPLc5Gn9KJPyoWwGLX/VLcOuzDUyJ3IjQ1OC8IeTn3cehdDJ6c0mCIECujbx4J6WU6f3hqfUVWIe4qZ7tnSYIQ5ypAkZwJyjuDSMXibauyCQQB0kqxBOsShINcnj1dxJNo2c8eWuvfx71YXvmXzEn+FZbTAyJBI311B3II7b1ptoAIrlJKJOQF9gDodPlPy38aw3mJMyPqK13ljUen1rFfQ7jU6f9TWoRTFNGnDBpiZgDuseXpUqYfDwNSalcpJWBTW2BQZWAct8QA1CltO42rbg+HMVkk6zt238Yob9+6LttmyBUJhFOZiXUprlnx8a6NvjEKMq7ACIjbtvXrlGKXLKkIt+z6ncufVo/MCafheHWw+XlkMHyo8Z9VRXDSxMATHqKscXfXpUeG5/k0i9xFzu5jy/gKxuRXSC0juMsQLlzRQR1NGpOZiQNySZpNzEWQCAZJkdAgwfBtIrk2Gs7s1wk+CjX56mqxNy0ZCC965kUfmpNcnnbdJG19Ujo4ji7bIAvaTqfURtXPPF3GnN/yjWTv4kb1iGFnz17mfl4GtVvDDwih5PVlcF22/t+QLuNZuxPmx/ONag5jd4/wj95rUllRTCR2rk5+iM7tfxS/v8Asyrw8HVpPqZ/bpWu3YUbRQ/OoWocmznLJKXbHxUB86WGos07VgyWzVXMqvnUmoBgvGq+LcT8poS1WJ21+tRAtZXuo+VVyVj4aaNNaHmU6mNsUbC/hohaX8I+gq85qGq2VhqwqH5Us1U0EEaGahoGFRFE0m5ZVtwKYaplrSdFZhfAAaqSPQxSnt3B3mt5HgaAT5VtTZ2Wefnn68nMdgT7xJ9YP7RVreVP7M3EPbJcZPy2/KuoVnes9zCA7Afsrccg64PtV9H+bEW+K30BhgZ/Ei6/pIBrRJxMMuV8Km4JKHU5YMBWE6hcu9B9lVdZPpJA+RGorZYxVqIa2x8+YT+2DXR55LpWNR8S+f8AMzta4fc3BsMdeoOpn1kirT2aJ1w+JzDyaR+U0V9rZ+EXB5Eo35Vz7mBG6qAfFSVP5V0jnvtGWan4RjVWAbJiNdQxABBBkd9/WsPLvh1zWic6M4CkElejWAZ0kaedNtYrFJOW7cjsGIuD/e2o3xt0sjPbV+WCFKO1pgNNNZHYV01QfoHANziaro4dD4MhFXWo8Ytsfepctr3V7fNXzh1Mj6VKNmDDgYveou9SpXll2A3v86zt39alSghbbj5VoTcVdSsyA2p+6iHepUrmwYtqMVdSoywRvRGrqUkSoNvlUqVki7f7hQipUqALwp6VKlQotqC1UqUCA3egSpUqANKFv41KlQgHequVdSkgFoDvUqVEQUD1KlaRFGhqVKRF3dqSalStI0hVObY+lSpWiIv7qTd2qVKSFXNvnUqVK6R6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xQSEhQUEhQUFRQUFBQUFRUXFRQUFBUUFRUWFhUUFBcYHCggGBolHBQVITEhJSkrLi4uGB8zODMsNygtLi0BCgoKDg0OGhAQGiwlHBwsLCwsLCwtLCwsLCwsLCwsLCwsLCwvLCwsLCwsLCwsLCwsLCwsLCwsLCwsLCwsLCwsLP/AABEIAKEBOAMBIgACEQEDEQH/xAAbAAACAwEBAQAAAAAAAAAAAAACAwABBAUGB//EAEgQAAIBAgQEAwUEBgYHCQAAAAECEQADBBIhMQUTIkFRYXEGIzKBkRRCUqGCk7HB0fAHFTNicpI0Q1Oi0uHxFiVEY3ODwtPi/8QAGQEBAQEBAQEAAAAAAAAAAAAAAQACAwQF/8QAKREAAgIBBAEDAwUBAAAAAAAAAAECEQMSEyExQVFhkXGh0QQiMrHwFP/aAAwDAQACEQMRAD8A8nlogKKKILX2j59gRVhaZFWFqICKICjyUwW6QFAUxEpgSjFqqyF5K2YQHwqWbHjWy0kVmTFIbkoMutGWFQVzNFxQMpoi4mpevwNt6kDoWzGhF2NT2oOeIrNduE+ldFEy2ViL5Yzt5Ug0zLUiuiRixWWplpuWoRSQmKmWmxVRQQvLVZabFVFRCoqop2Wqy1EKiqimlarLQIqKmWm5asJQIjLUC1o5dELYosTPlq8tPyVeWgTLlqitaRaqzaqsjHko0t1pXDmtCYQ0NikIt2aldK3ZiqrGo3RwAtEFowtFkrqchYWry0UUUUgCFpgFVlo1qIJFp4tmlK/kKcuJjYUOxs0W1p4rEcT5VfPrOllqNDtS7rdqXzKE0qINlzFEblBVgU0FgMKGKcKJVPhWrAz5amWtJHpQEVWArLVRTstZ/tI5ptfeFsXPkWy1WNF5amWnFarLUAnLUy03LUy1CKK1MlaESnCxNZboUjDy6gSt/wBmNT7NFZ1DRhFqrW1W/l1YShyGjGbGlLW1W9hVC3RqGjKLNGLFaBbNGLNDkNGUWKMWfKtHJHjUKedFmqAFqijzq8lU6UCLZ4qUPLNSnguTlKtMSqAogK7HIN7YOtLyU1TRKJoJiclXlpuWiyU2ZE5aILTMtWFpAALRBaMLVgVEBlqwKZFWFqsgMtXkpgWrC0ATDwDrTLjA7UISiigbEFKmWnxVEU2QoLWWxZZrzuCMgQJErMgkztMakRPyreYGprrcL4Pms3HCNmOYgZDJO0jtXDNNxqvU64o3ZwitVlrQFpyYee9dtRySMOWrCVubCeYpYsedGodLM4s0QssNq3LYAowtZczaic/nMN6v7R41sNseFAbQNFoqZnFwVYbwp/2YVBhKLQ0xQFTN5VpWxVXLNFmqM+aKmc0/IO9XAosqFqJ3posihzAVYu+AoNILLFKeKJsx7RSzaJqEFnFVTPs1Sm0HJxQtFlowtFFdrOIAFEoooogKrAECrijirApsAIogKMLVharAALRBaPLVharIALRRRhaLLRZCwtFlpgSiCVWVCstWFp2WpkqsaE5asqaeBV3DAk6dgfOsuVKxUbO/wXCYewufEFGuRMHUIArPGXu2VGM/3TFeos8XtHQHYkbdw5tn/eVhXg8PxOyu+Vj53PMja2p7O3fYeNdG17R2R91O5+LEb5tPuRrv+VfMnPU7Z74pRVI2cf4RZuq12wQLg6mUbPIzEx2aNfOvI5/KvW2eO2JE5QQdIuqTp07XAp2864GMw4Vzl+Eklf8ACTpXp/T5L/azhmh5RjkmmBYpy2asWa9DZyoSHohepn2YVZs1m0NMTmmrApos1a2oos1QsUU0zKKIVls0hOQ1OQTWmaFn8KrGhIwXian2QDvRNcNKZvE1chwM5ajeKAuO1KkeNCbg7QPzporGG4ewoGDUvn0JxBpphZbIfGrpLXjUpphaMYWritAg1TW60pGHETlogtGFogtNmaAC0QWmKKMGqyoUEpiWqcsd6KNRG06+kH98UajSiLFoUXLFPyVFtk0WWkQbdWFratiqNsCrUOkyrTAtNIXwoclNhRAg8qhQVAlNW2PCohIQVj4xhC+TICW6tO3aCa6Vu1rXleKtdFy6AZALwT1bI77bCAo7Vxzy/bR0xLk9LguCAAF7ltWzI2piMmJFwRMaG2CpHnXTs8OtAQMRaGjD4rexxPOj49svT6abV5O1w5gyguTN+5b0VB08qV2XcH9tZrOJumyWRtRhgxjLpd+1BPw75CPrXjPSj6F/VWbNluWnksR974rrOBoCNio9FrncT4WthhkGUMNRuoIJ1A7T+6uQ+CvZ26gQMQbQm1Yb4U1GtufiZTTOHG+6AnRYRiBnUEcu07dBJQ9TsNAIjfStY5VJBNXE0Z4/6VRae/5VZnwqfKvceUqmKfE0OY1UGssUHl86uBVKapvKg0QxS2Jo0TxoWNRCzcPhQM7UxiaU3rSApmagyk96dFCRWrMiuXVEU2qNVkJy1WWnUJpsqAyVKsrUqsaCt2l8KY1kdqzrRg1x5N8AlKsLTA1ELbNAtmGJESquD6qdDS50jOlWAFowPSsF7H3kdUL3Ja9yhksYdVW50aEEyPjX60nD8ad+XDXveXWtCbOF0uDIY30nmJ9a57/sb2TrgCmJ320E/mP41xcLxy43Khr3vXa2s2cLo65Ok66fGlMwvHrj8qGv+9ZlX3WFEMkdJ18xRv8AsOydlCPKnqa4eE43ducoB7/vSyp7rC/Gm677137ODxDMQrqxU5XjDWNHyklW13jw8RRv+w7QJNSKC87oYuWT/js//U+/6LCtKqhE++/UN/xVpZog8bFrbpgw896uy6FiuS62gictgyTEQ85u23jTysT7m6Mo6pu2RlEaFtNO5k1b6LbZlyLmy5gGiYPhr/A/SmrbI3iPGtIxEH/R2nQa3LE67CSvefnNUzXHbLbs3kfMvULllssx8SkaSPSjfLaEEDckDzkVw72AzO7GSrF4yJcuCHQ2zJVYnKx9K9Tibd9AS19wwtm7l5drNlDBZzZcsyRpM1xMNxO+to3He8TLMxF4KPiVdgp/EK5TzWjcYUb8Nh7a9TNdnOX6bKxmgCQW76U8JhcuU86CmSMloEpOcgaSdTmneube4xcW2LhfEZTl/wDEfiLgfc/uH61Dxa7zMma/m5fM/tz8OTP+D5Vy1I3R2ftNjUxfPXzD7u3GcqBOkdgPpRu9oWvduuULlAe3ctEAwIkggxG2nrXBtcZuNaa6HxGUBj/pB+6UH4P/ADPyrbwW9iMTGS5fHSH1vK4ILssZWUA/DOtSmr4KhbP6R6iguEBSxMAAknwA3NdS7hr4bKL9w3AquVyWpAaQDmK5SdDIBJoWwLA5blq5ddgS2Z7XUNicgXbUDv28a9O/7HJ4zlWiHGZSCP8AlP7CKPl1ue6Mo9wQsTIu2VEAfECBsNdaW9tpjkXZjNHNtzl/FGWY86lmXktsz5RVGgu4tZACOJG4KX5P6EZdNfnWXF49UtljzCQve0VUnYa5tATVuotDNZFKZq4d3FXLg1aB+Ff2Tt+dM46920ltHOrhSFFqyrFRDdLKZ+sUb3oh0HTZ/MUtmHiPqK5F7jzgsM17S5yfgw+p6p+mU0P9eMSBmvGbvKHu8NuIBP5073sG2djMPEfWq+dcVePMxSGvnPcKr7vDfdydXl8S1Vj2hZgkNe6yY93hoAWOr8xVvexbR28tCVpeEXEtqpaSFYq1nDMQHywSJAHxD6H5uy/PzrcMmozKFCyKo0wpQla6WZoWalFFXVZUIAqrt5UGZ2AH86Dxrwdn2oxIaRd18CEI1MbEa7VVz2gvXQLb9WpbRQup3YhdPn615HmddHXQexxfGraLKwxMkAysgbx4keFF7NcfN3GWUCQrEwdzoCZP0NeMtsFGrFgRI8jrr6V1PY67bGOsNnIGYoZMfErKokHYsRp41x/6G2Kgj27cLcODubeOUjSS6vyMzfLqM+XlSsJwhlNqNeVjtNPiRhZJcemU67dJrpX1bm2giqyviblt5AYhVTcNPSAy71iwLX2OGDInXicRauQkdFvmZGGvSOj4tj866NG0BhuDMnIjXl411+E6o3L6/lk3238KmB4Q6fZ9J5eMu29FOqGJuDTYZN9t6Zw577fZA6J7y/irV73cdNrmcthJ6R0DXv8AOi4Zcvt9kzpbAuPi1vnIFyrbFzlsNemco9ZqoQeEcMuI2FJHwYu8h6TqnZxp/dOtez4RduM90XFC5LxVSFKhkyBg2u/xRPlXyPGe2l/3YtixmQNnOQatnaIHYZY+c1jxPtpjCwbmqhUbBBlaY+6QQdvzrm50yPteW4SBcsqwOhKn69LdvnXy69wdBa+BgfsbH4NTGMORtR8URHka7XsP7WtfYWb9x1vM0Wzl6COwiYnTw8K6ftXxEYY3UCliuFVkaV6iL2UWgBb0j4gfKlOxB/o4tIuJx/LiJsEARE9Z0ru2b9vlYeLICtiGVBnPQ/vQW212uafyPh13jDredrTm2CYGV4OhEEx5j8q+v+zvFmv4TDvILm5kurnEqoDzcInScq/56ypcl2d63iQcXdthBnS3aYnNqQTcCgr9372tcH+tLbNw+2iZc993ADFsoUXF+c9f0rqvbdL1wuxFpEV+ZJ1BDk6z92AfnXi+E3bl7G2LjoxBcySpyqoVgPIdvma0B7bjtq48oGItckvoo1dCsIWiZOp9BXnMPaH2F7hYLBeM2gPXbgyfMEV2+MgW7hfo5IsOWWVnm51VYXeMmbtuKyezzWzgYzW0uHm5SzKjBizZDJMgTFNlRzcYkYK1czKCxtgA6feunTxJDTFMbDn7WyZ0yLhgQYMluXk17AR1d9K79xUbDqoe2LvTB5igkhhmEg66T9RXITi1v+sUsn+zOHQkToXaeuOwyxr4+dFFRyuGOXwF69IlRckQY05bf/AfUV3/AOj5pVXI0a1E9iRduEgVrwAUWHW89vPLjNzVMSJQ5p00g07hV6wqItx7OcTJLoTIOupNRDGv3ftTI08kWUZTlgG4cwZJjUgLMT96s+NxdpbWJPLVlS+i3Bm+K63JIJ8D1WtP5MQI+IzKbZtFFIGdD1+8DSnYaJr50WIZ8t7lqCwdBbRSIZJTO0AxpmY/oUWRoxlwc+0hQS1pzmkyoVrZMDaJyjxrnXcSgS8TZEDFIrDNvdLqA+34slPvI/Nt5SDaNrOzZmlWBWE9CMx30gV5D244xirVq+LaqqloF7nqWFvOVBCBpLGRqJ37RTY0P/pIW2Hw7XCAFt3j27hAD6zoPWvmuNxdmF5cEhEUyANVJP8ACuRf4ncdi7MC09RYsxJJMmfrShaUnXpOxyn07n99FsDuv7T3QRlW2Bp4NJ3Iknf0r0Ke1FvFvZ5pWycuR2LEoCqkKV06VJHc7k+FeEGHB1BE6gNoDEbaVbWbgkSxHbqB/n+TQp0VH1X+pGcZhEPddyRBAy87J9YX60C8FeVZunra4ZgZXDdNs+Zr5zwTjd3DNKtmEgshgo48CDtod966vG/aRrxmVVAzEKqwQpPSrwYMeJE71OdIKPX4bgjTa1WQRejpkMzWRkI/zVLHAbiZCBJt5WAgdTMLJZD6En6V4DB491KuWXMHhWgMDlk7Hf8AdpW/gPHb3Pt5W5nMIQ27mwZjEmT4+lCyPyiPqmBzl7khYy2spWNWi2GHyyx6zXh+K8fNp8qBSBpJIMnvAB7V7XgeGJRTd5eaGDEBFGYNtHlt8q+O8bvuzkMJy9OkRI7GANZrrqa4XktNnbX2iuz8UgbiF1/Ku3wbinPOUqQ+4G8187sXDoIYmNO8+XrWhL0eAPfUCB4+PepTlFk4Jn026uX4oX10/bVV8nvXmk6yNY6hET+2pXXdM7Y4Y/qDQsKFBORYOUfeEa0/GcSLABbdoaknIgQdWhLRI7T8u80BtiJgaeAH0j6UrGWZ1zldoyr277b7V5JNUbZhzEGSe+ohoXyHbvWm1igCJbSdD0mN9Iie1NOBLiVYiYEnWR5SdKqxwsg+J7ggQfDzrm5xa5CjYeIvIYXGJ8mOk9jOsGK6dn2jxBMrAGX0MjfqO+1c7+rxcYKRm0JJWVmNh0nXetowgGkVmORJFYx/abEsoIuDv+3z8q5XFOMYi4oBuaTMCEkjYSN99q6K4dR2H0FZr6W3IURpuBGs+e81tZeRXJxFgaXJB1J1k67kSZb9tNa6pWFBL5TEyJ79MgiTrXTThdoyViTOm8H1Oo8I8+1EuFtqugYLrAB1HzM7RHzoeWPuOlmDAXLislyGAEGJVwI+8yuDJ+UDea18a4rjLFzJdc5yAyZYXMrgZCAkDy9Z9aZYkMBllZ1JJY6abnx0O/bSul7aXmxy2elF5ZgFUg5YAyyTMAAaVuOSN8+SpnkbDXN3DkE67FpOstJ29fOvsXD7yYbhtq0DF+6puIIU5bbto5le69Q1nqFcT2K9mWVHxuJtB7Soy27bSc9xiEBZY0UCTr4iuhinNxzcyFTAAy6BFUABF00UBQPlWr8kkYMXj75AUXmltNl0H3iNNNJrWvEb5KKtxiTctrlMahnAI0G5kxSLNmeoo/cL5KTp23MA16j2J9nQ7G6yDKAVtlwW96GVg0aba6/wqTYnquOWktYe5dVVLIYUXAFWS4QSckxrOm9cHieLSzhLOJFu0xvtbJVigQA2TdYW2FvqMKY+vaK9BiMBcZwXe2QqEard7kE/6wfhH0ryPtHxxMJeFh7K3mZLbAAXCCpuXLaoAXJnoYAAdyKXwrZmzrcXtJZv4ewERudzAzNkFxZIUcsBIMEg6+FYPtqNxQ8MNoZUw6Xed0Zy8pOmWIhorl4n21tmy+IbDuwW+thSZMwGckvJykQJAnVhrrT8fjLa4hhyUi1aOa9y2DStvmm2pz6jMqrE/EPKlSRHoOG2UvX79praKthxlgKSy+8Uh5Txtzp+6sfDsRbu4W7iiloG0HUBY5ZhVdS0pI0cD5edeJue3DEC4JVrhKSrXARlgiGLak5zofA11P6POJNicReQwipanqDZRlbLkgMuwPjGtC5Kzvpi7RGEuPC8x0zIkZS10G2CDGwyu2teQxt+8GYc1wJYEaAjU6baV7jinBLao964LM28zD3dzdPh3u6HYd681xDAnk2b6W1yvbUHJIC3ASGzKAd1g+ZNMk6FdnmsDinKkFzmEq3m2XU/MEVl9peKq2BbDM5N9L4c3CR1rLgyBsdVMTG/z6dywLZBynqbNcMMOmInaAAcvnXF9qcKyuLi2GfSCTLIRBEFfCqPYs8phXEMBl0H4dSe5jWkNiASMpjQCNQDr2r0uH4WdMRy3yOAxCKTaQ/eDwOkA/LUeNG9pD91DOshR47+uneucsmmVUCVnl7ZYkjU+OhIB7HQaGTW1XMAMCuvSy7AgGBHz2rbe4TLSuWIghpOkgkiNu5+tRMEe4Bn4iGBMgeZnw/5UPJFlTOZeUBg0CWEmfEAbeGsaGuj9pwww2R83PN1XJVVYBAhUpr5mYn6VpfIRlKDSImFIgdu9Y8XwqV92gUzEkyY7kg99KysqfZUJOL1yW4dlYkmB1LCxAJ3mdj2rbw7iMsD8LowgGBtGkbEabbGsmG4SocMHJMjSBIj4omddqdi8EVE2wDlmJXMwMzIJ276USlFvgKZ9Eb2owXJV3cKxYjLFt2B1OeFt6DWJj89K6HD7tlbRuXLlllE7NZLfEROXLOtfNcK4bQqBAGsCSZO4A8Ipgwy9lH0rW76lZ9B4bxKxddlblKqgksXsDXMYEZddq8D7Y8Yz3BbtsMguFi/LtA5QSFtllQEjvqSNR4UBsDwH0oHwyHcL8wKt4bKucTuFelrcRp7qwfKdU1PnV0P2IbhV+QFSpZUVhKknbfSfCsN7C3HcRaMwQWDOYA22jWnoSZO/wCdOVo8f+lHKFpCLWFvCE5bKQB2O/jrqd+9GgvMQIktsJXy7z571qVtNRv41LECZjc/SSf59K52vQtVDMFhrmbKVysB+PpI9fh/Pworl65bbK5XX4epT5DY660ebQQjtMxlG8b0u5ZdmX3FyQwgdIJLGIiZ3IPyrKjq8GbCe40sYZgQRHOyKSNZAB12j0pPJuXWHSQDA1uC4BPcQZFdO3gSw3K+gzH6xH50Nng43YMRmKDMQogEgtsT2NejHdVRpNjMP7MXCodZKwZYSGnwhZJ07+VXgvZs3bmWZMSxJYiNMrHTQHyrUMCLS9DLaEatvIBmJOm4B08KZw/jz2sz27hGcgErbXXJmjTJ07+Q1rWmPbJujSPY65EFl9Z/dFc+z7OFi6vdZNSgZbRYgxmkT2iuze9qr+XouknxdLYH+UD99efxnH7txwz4h2IJIW10LmICz0d4AG/j4ms3h8FGMpdKz1N+7bvqUDchUARDy3ZmC2kTmNoNZVoB9e9Dc4TadSv2iAdD7l9u/wC+vN2+M4js94DxN64PpBNNPGMT+O7+uu/nTuw8i4tenyj0p4bb7Yhe2htXIjvt5V1cI6Jhlsi+mcFzz+S3MhnZwBppAYL30FeHXjWJ/Fd/Wv8Awpg4/ifxXf1p/hSsuNBT9vlHrLzm3Yf/ALwvvCMFRURcxIOVfg7kx861Nw7CXLovXb1y665CrMSCptl2QjKo1BuOf0jXjV47ij/tf1v/AOaV/wBqL473P1p/4aVlh4NqE59V8o9lieBYJ1yh2W3m5nLVVNvmEQbkMh6iO80key+BNxrhZ3uPJZ2EuZ36ss15Sz7RXgID3AAIA520eorQPaC/43Y/9c/wrW7Engyen3R6VfZvhsQVnXNu+h8R4Ggu8Fwtlbr4a5ets1txFslc0icp6e5Ary9z2nujQm7+vf8AdSj7U3vG5+uuVPLEV+ny9191+T1uK4ULywcfiyjAEoxZgdQROtMwnCEt4c4cXiwL5w7WpuDQDLIIkafnXj/6+xBAIzwdvf3KF+O4g/df9fej9tY3sfRhqXl/dHp73s8jKVN4kEEH3J7/AKdROBhVA5rPAAg2ozR4nPpNeVbjd/wI/wDcun5b0m/xG+4GsEGQc7n9p21rO7jCn6r5R6K9wRbfPkubWJtOlz3cmwSE6revV8Jk6emunDwvsSLjNy7r5AsAlGzf2lxCCBP+z/OuFiGuzLa+gnvO0+NDhOMXrJJtXbtuTJAKhTrsVII3J1Eb1vcizW3Jrjn6cnocZ7DuoLZ2YAEk5LswNdsutcHiXDeUvMYPlJItuQwVmEZhMaxB2rcntXjDofeD/E6T9CRWO+bN4DnpiUjUFS122C2pgAkjf8NKcGYto5WHRmMwWE6suoA8ukQdfGtFy6V+IHt/en6bVpTADUYbGIQTPLc5Gn9KJPyoWwGLX/VLcOuzDUyJ3IjQ1OC8IeTn3cehdDJ6c0mCIECujbx4J6WU6f3hqfUVWIe4qZ7tnSYIQ5ypAkZwJyjuDSMXibauyCQQB0kqxBOsShINcnj1dxJNo2c8eWuvfx71YXvmXzEn+FZbTAyJBI311B3II7b1ptoAIrlJKJOQF9gDodPlPy38aw3mJMyPqK13ljUen1rFfQ7jU6f9TWoRTFNGnDBpiZgDuseXpUqYfDwNSalcpJWBTW2BQZWAct8QA1CltO42rbg+HMVkk6zt238Yob9+6LttmyBUJhFOZiXUprlnx8a6NvjEKMq7ACIjbtvXrlGKXLKkIt+z6ncufVo/MCafheHWw+XlkMHyo8Z9VRXDSxMATHqKscXfXpUeG5/k0i9xFzu5jy/gKxuRXSC0juMsQLlzRQR1NGpOZiQNySZpNzEWQCAZJkdAgwfBtIrk2Gs7s1wk+CjX56mqxNy0ZCC965kUfmpNcnnbdJG19Ujo4ji7bIAvaTqfURtXPPF3GnN/yjWTv4kb1iGFnz17mfl4GtVvDDwih5PVlcF22/t+QLuNZuxPmx/ONag5jd4/wj95rUllRTCR2rk5+iM7tfxS/v8Asyrw8HVpPqZ/bpWu3YUbRQ/OoWocmznLJKXbHxUB86WGos07VgyWzVXMqvnUmoBgvGq+LcT8poS1WJ21+tRAtZXuo+VVyVj4aaNNaHmU6mNsUbC/hohaX8I+gq85qGq2VhqwqH5Us1U0EEaGahoGFRFE0m5ZVtwKYaplrSdFZhfAAaqSPQxSnt3B3mt5HgaAT5VtTZ2Wefnn68nMdgT7xJ9YP7RVreVP7M3EPbJcZPy2/KuoVnes9zCA7Afsrccg64PtV9H+bEW+K30BhgZ/Ei6/pIBrRJxMMuV8Km4JKHU5YMBWE6hcu9B9lVdZPpJA+RGorZYxVqIa2x8+YT+2DXR55LpWNR8S+f8AMzta4fc3BsMdeoOpn1kirT2aJ1w+JzDyaR+U0V9rZ+EXB5Eo35Vz7mBG6qAfFSVP5V0jnvtGWan4RjVWAbJiNdQxABBBkd9/WsPLvh1zWic6M4CkElejWAZ0kaedNtYrFJOW7cjsGIuD/e2o3xt0sjPbV+WCFKO1pgNNNZHYV01QfoHANziaro4dD4MhFXWo8Ytsfepctr3V7fNXzh1Mj6VKNmDDgYveou9SpXll2A3v86zt39alSghbbj5VoTcVdSsyA2p+6iHepUrmwYtqMVdSoywRvRGrqUkSoNvlUqVki7f7hQipUqALwp6VKlQotqC1UqUCA3egSpUqANKFv41KlQgHequVdSkgFoDvUqVEQUD1KlaRFGhqVKRF3dqSalStI0hVObY+lSpWiIv7qTd2qVKSFXNvnUqVK6R6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s://encrypted-tbn2.gstatic.com/images?q=tbn:ANd9GcQbprU4-jOyysJUJiMKo2pEI1jujCahFYyHliuVy5PxkGPKAZvl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143000"/>
            <a:ext cx="3217887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the executive branch</a:t>
            </a:r>
          </a:p>
          <a:p>
            <a:r>
              <a:rPr lang="en-US" dirty="0" smtClean="0"/>
              <a:t>Power shall be vested in the President</a:t>
            </a:r>
          </a:p>
          <a:p>
            <a:r>
              <a:rPr lang="en-US" dirty="0" smtClean="0"/>
              <a:t>Qualifications</a:t>
            </a:r>
          </a:p>
          <a:p>
            <a:r>
              <a:rPr lang="en-US" dirty="0" smtClean="0"/>
              <a:t>Elections of the office</a:t>
            </a:r>
          </a:p>
          <a:p>
            <a:r>
              <a:rPr lang="en-US" dirty="0" smtClean="0"/>
              <a:t>Powers </a:t>
            </a:r>
          </a:p>
          <a:p>
            <a:endParaRPr lang="en-US" dirty="0"/>
          </a:p>
        </p:txBody>
      </p:sp>
      <p:pic>
        <p:nvPicPr>
          <p:cNvPr id="2050" name="Picture 2" descr="https://encrypted-tbn0.gstatic.com/images?q=tbn:ANd9GcQdesAvW63bd6JwQfwh7k7d3y6Hb4i4X-Ab78ZtpCPFLufP1sfMhfNaDQ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362449"/>
            <a:ext cx="1828800" cy="2495551"/>
          </a:xfrm>
          <a:prstGeom prst="rect">
            <a:avLst/>
          </a:prstGeom>
          <a:noFill/>
        </p:spPr>
      </p:pic>
      <p:pic>
        <p:nvPicPr>
          <p:cNvPr id="2052" name="Picture 4" descr="http://t0.gstatic.com/images?q=tbn:ANd9GcT50MAbiANpaOCIaQYhaxIarTb2MCgZnVJTXh7O7MhRicb95-3Q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038600"/>
            <a:ext cx="4236801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the Supreme Court</a:t>
            </a:r>
          </a:p>
          <a:p>
            <a:r>
              <a:rPr lang="en-US" dirty="0" smtClean="0"/>
              <a:t>Congress to create lower courts as needed</a:t>
            </a:r>
          </a:p>
          <a:p>
            <a:r>
              <a:rPr lang="en-US" dirty="0" smtClean="0"/>
              <a:t>States the jurisdiction of the Court</a:t>
            </a:r>
          </a:p>
          <a:p>
            <a:pPr lvl="1"/>
            <a:r>
              <a:rPr lang="en-US" dirty="0" smtClean="0"/>
              <a:t>Authority to hear a case</a:t>
            </a:r>
            <a:endParaRPr lang="en-US" dirty="0"/>
          </a:p>
        </p:txBody>
      </p:sp>
      <p:pic>
        <p:nvPicPr>
          <p:cNvPr id="18434" name="Picture 2" descr="http://hisbigd.com/wp-content/uploads/2013/06/US_Supreme_Co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3759200" cy="2819400"/>
          </a:xfrm>
          <a:prstGeom prst="rect">
            <a:avLst/>
          </a:prstGeom>
          <a:noFill/>
        </p:spPr>
      </p:pic>
      <p:sp>
        <p:nvSpPr>
          <p:cNvPr id="18436" name="AutoShape 4" descr="data:image/jpeg;base64,/9j/4AAQSkZJRgABAQAAAQABAAD/2wCEAAkGBxQSEhUUEhQWFRUXFhsXFRQUFRUUFBQYFhoXHBcVFRYYHCggGBwlHBUUITEiJSkrLi4uFx8zODMsNygtLisBCgoKDg0OGxAQGiwkICQsLCwsLCwsLCwsLCwsLCwsLCwsLCwsLCwsLCwsLCwsLCwsLCwsLCwsLCwsLCwsLCwsLP/AABEIALcBEwMBIgACEQEDEQH/xAAcAAACAwEBAQEAAAAAAAAAAAACAwABBAUGBwj/xAA+EAABAwICBgcFBgYDAQEAAAABAAIRAyESMQQiQVFhcQUygZGxwfAGE3Kh0QcjQoKywhQzUmLh8XOS0hWD/8QAGQEAAwEBAQAAAAAAAAAAAAAAAAECAwQF/8QAKBEAAgIBBAEDBAMBAAAAAAAAAAECEQMSITFBIlGBwQQTYbEzQpEy/9oADAMBAAIRAxEAPwD5RSzPZ4FBWyPramUsz62f5QVsisez0ug/xHl+4qhkeZ8EQGsfh8yh2HmfJICtvf5Jj0Az7/JG/M9nggaAbt5eaY4efiUtgueSZv5u/UUDQLM+wonjWPNUwa3YUca55+QSGH+Lt8ggA9diZ+L830QsyHIeAQUQ7fWc/RLTAM+z9yqEBRbxZ/Z4OQkJ2Gz+zwKXu5A94lANEYL9nmEKawZ8h4hAAkBG5t+JviqqC/r1sRsF2/EPEIamfZ5lMGMpDWZ63fVVpIy7PBHRGu31sH0VaT5+QSH0BQFvzHwagaNbtR0cvznwaraNbt8kyekBTyPxHwCpo8UVPbzP6QqaL9qAKfl+UeAQlE/q/kb4BCUCYdPyKQMzzT6efY79qzjM8ymJjto5+RQHPsHgmHrDmPApZz9bkAyNzQgarfXrJGzMIfwj1/V9ECYdM2UQtKiBgUvP6KqwsVdLz+iurkef1R2LoIdc/D5lCcjz82o2/wAw/D5lC8ap5/uagOn7gtz7D5Jjszyb5oWdbsPkjeNZ3Jnmga+fgCmLn1tRgdb4nfqKqkNY9nimMHW+N36ikOJVMXParaJf64IqYueSOk3X7vAJFpFNF/zfRBQGq34G+ATaY1hzQ6KNRvwN8AgSW5ALHs8XKmtTmN8B+pVTGXYgqi2t63NvmkBuq34W+AW2m3rfE3zWcN1GfCEhtAsbny8whAumsGfJDCZJVMazfjHiEFQax9bSn0hrs+IeISnDXPregHshlD+YOX1QV/M+SZot6nZ5lBVGXM+SOx/1F08j8f7WIj1z2/pVUhZ3x/tajcNc+vwpkrgXT28z+kKm59qKnkeZ/SFUXKABeNUfA3yVORVOqPgb5IXoEWzrfld+1Z2i55rQzrfkd4tSWZnmmSxtTrj4vIoEyp1x8XkUv18kAy6eYQfhHPzcjp5hAer6/qKBMCVapRMQVIW7VdXLt8ipSy9byrqZdqXZS4LZ/MPLzVVOqef7gib/ADOw+JQv6p5/uQHT9yNGt3+KbUGu7kz9yFvX7/EJlUfeO+FvmkNfPwLpjX9b0ylt/wCR36lVMfednml0Gl9QUmgkvqFrQMy5xgZdidWKU1BWaKYz5fRHS6/Z5L1Ptf7A/wDz9G9/TrGqZHvG4RhaDtEHL/exeXoOm/8Ab5KX+Csc9Wz5KpC/aPAfVTRhqM+BvgipDWPxD9LVehjUb8A+STNIrf8A39h022PIfqXT9lOhP4us1hdhaIxHbtsP+pXPpbeX7l6j7OqtL3ppVWtLnwaZNphrsTcWzJp7Hdst7Dkdj2p9haej0feUXuzGIPMg8Z2L5yBqM5EfMr7J0+2lRompXYMIwW2uFtTDJxZbwBK+QuMsBIAl7yQMhLiYHC6mFkxt8iabc+XkfogITqe3kf0uSgVoMPRhNRnxN/UF7v7OOgqL3GrXZi1tQOaSwwOtEQbg3NrLw+iD7xvxN+TgvoP2e+0LQypo73BhpwGuPVLXOc84jkCC4jlGaUhTXj7jvb72fpmKuj0oeCcRDcILQC52YEwBIPAxmvmNTIcz5L637cdMRo8U3Y4Ja57RLWNeC0yZz1gJ2Ejgvkr9nb5IiKPAukLO+PyajcNY9v6UNLJ3/IfBqY7rnmfBUC4E0x1uZ/SFHZ+uKJn4viP6Qhebx2pibUVbKqDVHwDyQvCbpGjVWU2OqUnsY8RTeWkNfEZEi+zvQPGXJBMZKXANMax+A+LUlnWPxJ7OsfgP6gk0xrH4vNMTGv64+LyS49dgTqg1x8Xkk/XyCQ3yXTzCCoNT1vCOnmqqjV7/ABCYnwKUUCiZIdLIetpRPFhzUpjVHZ5q3fh5pFdEb/N7D4lC/q9vmUQ/mjkfEoKh1fzf+kB6hNOv3+KfU/mP5N8AsrTrd6di+8f2eSQ0/wBjKQ+9PZ4rufZrUY3pBhfBLveNa1zcQxETiPCGuG+9l519TXJB7lbJBBaSCCCCCQQQZBBGRBAMq1DY5smdcJcM+x+32nBug1veButTaGwAXa5DbEHqgkHjsGa+SaIABDTIAiee9dT2m9pH6a2i1zWs92z7zCGt99XMh2kPDQBiLY5S7euC63PuQsVLkF9TUro20nazvjPki0E6jfhPiUjRXSOMkn5f5R9HHUbyd+pyykqOzFNSpr0Y51YNmdrfOfJdz7P9JojTqY0kD3dQOptNvu6jxDHknjLfz3XlnOk9qa5q3jjSW5w5fqZyezpH0/250ujT0NzS0ur1amCmXEOwspEY6rZJgSMA4uJFpXzEaRDcJ3zPPOybpVY1HYiSdVjb/wBrQDtyxYj2ys9QZIWNVRMs8lNuL2NVAST8Lv0OWZhWvoy7gPiHeCPNY8ljW9HeppwUhjdIwODgJMzE2tvK6Psn7QHRNINV7BUZU1arOqYzDqTvwvbs2G4Ocjk0b57RPh9U5rL8AtlBI8/JnnPvY9h7f+1zdLpMoUW4WGH1zOLE4fy6c4RqtGsRHWI/pXhmBw2mNxuntCMCyqlVEa5XaE08jxfPfH0R1OuefklZH1sP+Si95LieKxkqZ3YZ6o7hsF3/ABH9K7/sL0E2vphfUwllNs4XDEAY6zm5OaIOdpIXnjUAL5/qNtuW5e1+zDpuiys6hXHujWc33WkDrMqAFopvmxY7F2HPOQqbWwZZwSpno/taquraCSCIY+nbDBF4meIdkvk79nJfVvthrMoaM3RyQ+tVcHgNbgbSYw3eWiZc7qidmLcvkzKoMC4PFCi0twx5IW0mSn13f8f7kmn1j8Xmns67/wDjH6lmadY8/NMtmqp/MHxJO/n5BOcfvB8R8kqM+Y8EhvklPMKqg1TzPkiZmEL+qfzeCBdCAooFFRA9nV7vBR34VBl3eCo3ISKIP5o9bShIkNi8uyF561gFJ+9HraVo6LeQ9hGYxRsuQ5oI4guB7EEt8lHQKjSSWxE7R5JMw+pO+F7jS6bW0MOBzSNsDYb5xOYtz3X8R0ppALxH9LAT/UQ0S7ujuSg9RnOWkSw+PmtErKw5dnmnhdBxBApdVyJY6x1u1AH0n2U+zarpNBtb3rWB7ZaInPKV57p/ol2gVXUHuDoYXNcNxJz4yV9L9hNIf/BUD718OpDVbADcAYDEi224O2+a8x9rFGnTa2cTqj8LWveSXYWuLzM33BcqbcqZ31oha9DwU3HGPNPlZaOz1tWlpt2nzXWcBYKTXq5cx4hOBWDSzdqAPovsB7IfxTPel4aD/aXEbiCHCCub7ceyw0EjDUL2unMCQQL9UAAZL1v2aabSqaMG0gBUZ7trm9WHBoxOG/FhJniUj7UekGUdG93hb72ox1OGgDDJaS93NrD2kLj1PX7ndpSxbPo+Y0jrdn/laZseK5mjvu3kPJdGZXWcJVLNVVqAWKNrVz67pceaAPrP2SdE0X0zVqBpeXGMUGBOQnv7Qr+1H2epFpr0A33lOTUw4RLWtLnF0bQBI33C5f2YdNh7XaO7CKjaZFNzo1gJiP7gCG8g3ivYe3NOo/QarKYLqrmPLWNw4iwtOMwDkATtPMrld69/U74fx2n0fDPe3k5yiIlYp8fotLXLqOCzo9K9J1NJeKlZ2J4YynMRLabQ0E8TEniTlksLyqlC8+I8UAO0W5f8EdzlnPWPNP0N0F43j/z9FncdYrJrc74SvGmaz1x8R8ks/i5heh6A9kdL0we8pUtSZaXGJ71yOlOj36PVqUqoh7SJEzmJsRzUFqabMrMwoeqeZ8FTMwrGX5kFCG5KKMyUVEDX7eatnWCCobnmp7yDO4JDbS3You+8HLzKd0e/7ynBaDMS44WguiMTvwidpsNtkkOMGdtvXrYrwBaaDjlm9D13Toq0W4atGpSLRgqF7C0FzrjC7J8wTLbWXinglxdz9fJanVC6MRJIEAk3AGQnchCcYJETm5ABhBE7k8ICy/r1khfUiQc9nFUQNJQjRJMym6PSnP0fXmmjbz80wPZ/Z3085lN9AuP3cvpgGmNWDjEvBycGR8ZyDVwva7pw6bVtPu29UujG4/1Oiw2w0ZSc1yWVS0y0kGCCQYsRDh2gkdqtospUUnaKc5NU3sZ2swXPr1KYx0jtPmo9s94Hr5qnti+435EfVUQHKz1KWKOCF1SeSOi713pAes+zivozK76ekksbUaMFSSAx9PEcJggw4OIkEXDd62faXpejE0aGjjFA97VeTJxPbDaUyTZsk3M4m3svFuKgdKnQtWo01vTpE+6gg7k/3m5LqHZ69ZJLjF1RmbTUj5LIbnmhc/ERu/2o0/Xx+qBm/o3SPcVW1A0Owm7DZr2mzmOjKQSJFxmLgL6J077V0G6A9mjMLX6SCwOc5peylcVA8DJxENnbidHVK+aUyjJvns+qVK7GpNKhdRshJxQmVSknaPVh/tMQ2VT0trl0dBsHPEYwHmnIkB1Om6oTHJtuKTdIaVmvov2X0ytr0tHe5v8AUcNNv/ao5ohZj0caVcN0hkNDx71oe0kMkYoLHZxJsdiHpPSRU94Hlzi4UKjZOINJpBzgJNh94ckrT9NfWINR0nDEwATH9UZm+fBS4tmscmlUfc/ZFwZo7DTqkMwlrRgEEAGHwROcfOQvl/2lVgdNcJLnNY0PeRBJIkCBbquBmPxcAvX+wPRum1OjTVo1qbnTVFGjWpl4OCABjxWOJrx3Svl2l6e+ridW13kz7w2fvwkRllbZCyjjkmbfehsJZmiZl+ZLpm4RMP6gmzeLsS02UQuzPMqJkB1Dc81CePZ6yQVcymaPQdUfDdZ0TFhYZmTkrj6mGaV+KE1H7O2PNGboatBzDDxBnMXaZ2AqUchyVnNVBOEFRjrjmFVQrX0L0S7SHEzha0wXHfGwbTf/AGk2krY4xcnSAJi58VlBxVWzl6MLV0lTbQq+7xYoA1hYgnY4DP8AykYAXT2/6TTtWJqnRvBAk7M0ljj/AJQVjaCYG4XPcm6O+w4jsKYiAeKOUUW4qVgQw4RfaYkNBtJOy6BiaD78jPrvTSwGeKQx8CNvAEg8rpdfSzGG4kgTAAz52QIVSZAA2xfz8k/ah93cz9Y7kDGAOMbu/wBXSGOJsUUwli+7jzUqPjP1u9cEwBLtYD1x8UGlZHv7s/H5IqTPxFDX6uK2EmBrCb2Jw5pWFA0hbvhFUtHGR8kTWBO0XQH1XYaNN9R0YsNNpcYGZgDLK/FAEplEgwOY4se1zHjNrwWuHMG6mOPogQFY+u5AR4on3ceEKFnFAxJOa6fREO90Dk99Vh//AEpOZ+5cyvYc1q6NqPAa5jS73dQPNjh/McgFEy4claVGK02a1knbga1oPc0BBQa5zgGgkkhrWjNxcQABvJNu1ASQS05gweYKujWcxwLXFrmmQ5pIc0jIgi4PJWuCHyfp32V6HGj6JQotc04GQS3JzsLjUg7jUc4818D9vujP4bpDSaX4RVc9u7DU12gcBij8qvo3266QovLhpVSpiEObXJrUyAP6XzFrS2CZXE6T6SfXqvq1Xl9SoS5zjtJ8ALADYAAmAigbprTnzCztMFOwkZgiYiQRPJZT5OzBLxAqjWPMqkyq25VqTRoz1Fv9n2sDnVKlzibTYyY6+KajjBENsY2k9owmFtoCGwqStUYZaTUuz0XT7qQoTVOIFz6bBTNPG17C4Y2iYdTxUmg8KtjkvG6MYIHDzWh8EAwkvtB/uA9diqENKoxnPW7ZT724r1/QGnBwbTYxrSG1HOY0PIinge12JxJdi+9J2jDsGfmNGbcrW+qWkEGCIIIsQQbEEZHJEoqSoITcHaOX0lWJqVDNsVtthAWj2eo/xGkU6TnikwyalQ5MYwFz3mbCGg9sLLptKA48B4rR0KIkgkSCyxi1i6eGSdbUTe9s9J7UadodSm2lolGo33b4968NAq04MuIkEOLsJiMs72XEoG0bR4JzyCLWWQOLXXsRI5gxcHcmlSoJSt2b9Baw1aYrEtplwxkEg4Bd4aQOsQCBxIX0Dp7220Kixo0CkC/+xvu6TYtDxGueA7TsXy2tPVbeSI8Vs0WmBAz48VMoKXJUMjitjDpGlGo6SA28w0QAQLwNk+doWKrphc0gi82I810tP0exLc4t5hcqi1USeh6C0B+l1adKnGJ525NAEuceEDwG1eg9pPZWjQD2UtKD9JpBrqjHBtNpY6ZFMON3t1XYZmDlK8v0H0i/Rqjn0v5jqZpsfP8ALxYZe0Rc4Q4fmnZBXXDjJJLiTLiSSSSZJJNySZM8VNO/wVca43LkAWXoPZLRdCq1qTNINWo+o8MbTwinSa5wzdUD5eS6GgADPu8u3WcBuF1pcyILSQQZBBggjIgi4M3lNq1RMXTs9H9ofQtDRKtL3LnYKrS4NN8GHDEE3IIeM78Ts8jp2karGDIS7yB8Vv6d6WfpJpl4vSospzOIvwCDUmM3WtfLNcqtSuHbxlyUqLpWVKSt6RrNJ1f7vHivS+xXtQdHqUmP922iHufWqBh99UGEkUy4GSJADQALncvIlsp9Bm3uVNXsSnTs+idLe02i6e0Mr0nUXwCzSAwPFJ2GXNdhJc9heIiLhwOqW38O5xGQkzeOrbcdqZTfZJFY+8IOUDv9eCFGuByk5cntugK3RdYig/R6lNzgAKtR+s6o4huEOaYkkg9UCxEZLx/SYFKrVpgzgqvpgm04HFocecKqjt2fzWLS3Oe8ucZLnFzic3EmSSd8kpJUDla4FV3S6N3imaO6MQ3tISgIJTdEZLwN6JLxCL8h1FhquqRBJJdfiVu0NuoadVhBBtAN+IO9cguLXSLEej2LbR6QrS1we6WmWmeqRuVLgl8npdC9gdLqbKbAYg1Xw4g56jQSCNswsXSGgs0Zz6VbCHMzEjEc7gjObdyYz2304Nw++kZkGnTIO+W4cN4ByzvtM8PpfT6mkOx1nl7ogGAIG4AAAC5SV9ly0VtYmkcWfr1dNxy7hIA5JdClDHGMiB3/AOiqom6ze7N8SpI0i6pSm6ypI6CzQbnf5fRNpm3ahflHHwUPV9bFpDg4878qM4NuSCubtG655lM0UdwukAtfcmCTszgG1uQCpujKMbNtJsK9MOXcrAVaYJZPagRg086p5/T6LZ0UwBogzYzzOz5BYLOdBmImy3aG8Nljb2kknKYtkle5WnazR9Eb3gi4B3cPokmqARsIQ1KoOX+AqJFisA4gA5WJOzb5LRSyHasztFbMh7t+YWqk63HhwUp2XKDiL02TTdBuJM8Nq5OjFdDSZJwm1jb1zXMpiCeCdicaVnTpxCPNIoumO/5JpOaCRWguu6c59BPm6uhowcXODgCM27TZBUsQUWNpoQyrszMxAzWStXLnTNhYLtdDBor0hUjBih2EAEg2z33zK4bqWF7mZw4idljmoU7dFODSsfSCdKACEYzCsg0hY3O+97vArY0rDVMVe0IA2lIC0OWdwvA2+aAM9d6Gm6DIWjTaWEgyCPOEkUiYIBjeCNpvtU3sW4tOjQ5s3IgnYipIqzHQHEQ104Ta+E38RmlsNynHgmSpjsSTUAJTCUmrmFQjqaGyWYsAMSJLtwByz2hYHgl0gdgC29E0i9+EEAuDhLrCzXGJ3y0AcSrbPHwXPSUmdmPeKMgpO/pd/wBVa24huUTNaA03rbrZJM6vratOnNtYTy481hqv3bPmtIPY5M6qbMjquFhG+yRo7iAQBnnYHxXQ0XQhUA8ltZ0K5vLhmlKSKx4ZNWY9GeTnnmtDsiN/oo9KaGMMCI3m6TRdiE+inF2jPLDTKjkVBrmN5WvQw5slsSRJxAnLtWmloIc4nLsQ12+7xAm5GqOZz5ZpN9ItQ8bYt5cSHFrZtlN+Bvl2pJrkyCBG2J7kZrEgNAFtsXM5ydua7bNBxNu0N5Zok6DFj1nD0bCCNWec35wfBbDpRBxFpPKPqtL9BDOXHJcttXWG0TkiL7DJDTSYek1sQDgCBiIvE3GXyWM0nOdLj28hAXoHUS6lhDcJD52bQcuFln/+W/b8lKmX9l9CBTDWMO0yOwWHghqPgldGr0e7VESA2dgzJz+iyVejHbe4WHzzRGewp4G3aObor8L5dtN+3Ja3VhzHdKzVWgEg/JaKFEPcGkxIztnzyWnRilcqHjTiC3VIGJpmQYgj+2Tt2oOm6caTUgWmRAAEOucuJK6FLRw0RGPiPp9EfSGgFzmuG2m0jdlGfYsLqSOp4nRw4V0s1r0jQ3Acd30WQOwm+eUbVtF2cuSLi9zS3b63LBpXXJ5J7NI32SycT94hNkpWzbKU3rsMWxCeUjPgiNZotc23Kmvm8EA7SIsUPgcV5GbS6ZxuaBIBsiouIGtYfNdb+HBuQbgEHmEn+CvrTGwxbt3LLVsdP2nyitPpBjaVzBZOc5nluISdH0WcT7gbN5K26SKb3BridWmANgmxJO+2wRz2FFas0gsDgAB38AqxRdbmWRqzn43A3BjiIMLS2gHkQ5o3YnX4iACn6P0W4i4nlH0TG9DkHEDB3EIci1gb6A0V+Co1rtjhrC4MnYe1b30RJEzB3ASEsUNhMHj5FasRDid+zsGxZN+VnRCNKhHuvUKLZhBvMcIUQaUBpDA7PaMxqrGeh6ZAlxbAiGCJ4mZk8VsKNo2+BzQm1wXLHGX/AEgNBoe6GFsxvIBN9hTXVSeHGApiB/yVHU7xF+B+d0jRKlSF19FxQSYIgyADcZG8gpTOiGgyXEze5a0E3nIBPaN8/wCk3FaBM7cvlHqyLaIeOEnbQttBreq1vPMrPU6PBxCTrRiEkZZCJ8VtYw7/AFxTDTJsTlt+f0S1NFSxxkqaOdouhNYNVvaZJWprO/gU4Ub5924IqYI2kdkn5IchxglsjNpGiFzYIz27Vkf0U04ZiGCIAgmN52rquIGWe2EsmLQO5Ck0KWGEt2hBp7B9YRimeXMo2t227VeLff1vKLK0iy47eVilkerJ425X70nahMTRh07RbEtbnEiNoyK59PQXB7YlwsScDmwdo1hfmvQuG/5K45K1NpGEvp4ydi6FIgbk5xO8oQe/ZdMAO6e45d6izdIW6lI1oIXF6U6McXBzG555259xXdxX3clbRe88lSk0RkxRmqZwdD6LIc4PGIciA4b4N1rb0NTE2w8Lrql1tvfbuVtbxk7UObZMcEYqjymm6K4VIa0GG52AjaRP+1s6KoSy4333rvObOfl63qCmeKbntREfp0parMopWA3CAOWQsicJGEi23NPaI2d6ODnl/lTZvpOdX6Pa9wc6SewDujf4qv8A51ImcDZ8f8roOP8AvLvVGYy7YKepkfah6Genq5d3oK8d0+xG7fb5pcwd/ZbuhFlOIBva3bCjYaMhwIRuPD/CqO71tQKiB3qyimLj4KICgW07X7FbWzl64KKKTUaHFuY74VCDkLqKJAXgtOXclWF/CAoogdEJ4nddW1/fvEqKIEEHHfzCY+oQM7dyiiBicRnP1yUcT2KKIEMDuz1yRMHzMdypRIaGVQIkXnd/lZWi5gKKJgy3m+QF7dijGDL14q1EEkAN/FGwHhfv79ipRAD2052A7fNNNBozEZGZxZ71SiRYs0mhVUpjcoomJkttt64erKQOY7QoogSAMcecomWO2fWaiiAIeZRUzIznh4qKIEA4Ge1QwLkzzCtRMAA/s7FZpHObSoohkiyVFFEx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eg;base64,/9j/4AAQSkZJRgABAQAAAQABAAD/2wCEAAkGBxQSEhUUEhQWFRUXFhsXFRQUFRUUFBQYFhoXHBcVFRYYHCggGBwlHBUUITEiJSkrLi4uFx8zODMsNygtLisBCgoKDg0OGxAQGiwkICQsLCwsLCwsLCwsLCwsLCwsLCwsLCwsLCwsLCwsLCwsLCwsLCwsLCwsLCwsLCwsLCwsLP/AABEIALcBEwMBIgACEQEDEQH/xAAcAAACAwEBAQEAAAAAAAAAAAACAwABBAUGBwj/xAA+EAABAwICBgcFBgYDAQEAAAABAAIRAyESMQQiQVFhcQUygZGxwfAGE3Kh0QcjQoKywhQzUmLh8XOS0hWD/8QAGQEAAwEBAQAAAAAAAAAAAAAAAAECAwQF/8QAKBEAAgIBBAEDBAMBAAAAAAAAAAECEQMSITFBIlGBwQQTYbEzQpEy/9oADAMBAAIRAxEAPwD5RSzPZ4FBWyPramUsz62f5QVsisez0ug/xHl+4qhkeZ8EQGsfh8yh2HmfJICtvf5Jj0Az7/JG/M9nggaAbt5eaY4efiUtgueSZv5u/UUDQLM+wonjWPNUwa3YUca55+QSGH+Lt8ggA9diZ+L830QsyHIeAQUQ7fWc/RLTAM+z9yqEBRbxZ/Z4OQkJ2Gz+zwKXu5A94lANEYL9nmEKawZ8h4hAAkBG5t+JviqqC/r1sRsF2/EPEIamfZ5lMGMpDWZ63fVVpIy7PBHRGu31sH0VaT5+QSH0BQFvzHwagaNbtR0cvznwaraNbt8kyekBTyPxHwCpo8UVPbzP6QqaL9qAKfl+UeAQlE/q/kb4BCUCYdPyKQMzzT6efY79qzjM8ymJjto5+RQHPsHgmHrDmPApZz9bkAyNzQgarfXrJGzMIfwj1/V9ECYdM2UQtKiBgUvP6KqwsVdLz+iurkef1R2LoIdc/D5lCcjz82o2/wAw/D5lC8ap5/uagOn7gtz7D5Jjszyb5oWdbsPkjeNZ3Jnmga+fgCmLn1tRgdb4nfqKqkNY9nimMHW+N36ikOJVMXParaJf64IqYueSOk3X7vAJFpFNF/zfRBQGq34G+ATaY1hzQ6KNRvwN8AgSW5ALHs8XKmtTmN8B+pVTGXYgqi2t63NvmkBuq34W+AW2m3rfE3zWcN1GfCEhtAsbny8whAumsGfJDCZJVMazfjHiEFQax9bSn0hrs+IeISnDXPregHshlD+YOX1QV/M+SZot6nZ5lBVGXM+SOx/1F08j8f7WIj1z2/pVUhZ3x/tajcNc+vwpkrgXT28z+kKm59qKnkeZ/SFUXKABeNUfA3yVORVOqPgb5IXoEWzrfld+1Z2i55rQzrfkd4tSWZnmmSxtTrj4vIoEyp1x8XkUv18kAy6eYQfhHPzcjp5hAer6/qKBMCVapRMQVIW7VdXLt8ipSy9byrqZdqXZS4LZ/MPLzVVOqef7gib/ADOw+JQv6p5/uQHT9yNGt3+KbUGu7kz9yFvX7/EJlUfeO+FvmkNfPwLpjX9b0ylt/wCR36lVMfednml0Gl9QUmgkvqFrQMy5xgZdidWKU1BWaKYz5fRHS6/Z5L1Ptf7A/wDz9G9/TrGqZHvG4RhaDtEHL/exeXoOm/8Ab5KX+Csc9Wz5KpC/aPAfVTRhqM+BvgipDWPxD9LVehjUb8A+STNIrf8A39h022PIfqXT9lOhP4us1hdhaIxHbtsP+pXPpbeX7l6j7OqtL3ppVWtLnwaZNphrsTcWzJp7Hdst7Dkdj2p9haej0feUXuzGIPMg8Z2L5yBqM5EfMr7J0+2lRompXYMIwW2uFtTDJxZbwBK+QuMsBIAl7yQMhLiYHC6mFkxt8iabc+XkfogITqe3kf0uSgVoMPRhNRnxN/UF7v7OOgqL3GrXZi1tQOaSwwOtEQbg3NrLw+iD7xvxN+TgvoP2e+0LQypo73BhpwGuPVLXOc84jkCC4jlGaUhTXj7jvb72fpmKuj0oeCcRDcILQC52YEwBIPAxmvmNTIcz5L637cdMRo8U3Y4Ja57RLWNeC0yZz1gJ2Ejgvkr9nb5IiKPAukLO+PyajcNY9v6UNLJ3/IfBqY7rnmfBUC4E0x1uZ/SFHZ+uKJn4viP6Qhebx2pibUVbKqDVHwDyQvCbpGjVWU2OqUnsY8RTeWkNfEZEi+zvQPGXJBMZKXANMax+A+LUlnWPxJ7OsfgP6gk0xrH4vNMTGv64+LyS49dgTqg1x8Xkk/XyCQ3yXTzCCoNT1vCOnmqqjV7/ABCYnwKUUCiZIdLIetpRPFhzUpjVHZ5q3fh5pFdEb/N7D4lC/q9vmUQ/mjkfEoKh1fzf+kB6hNOv3+KfU/mP5N8AsrTrd6di+8f2eSQ0/wBjKQ+9PZ4rufZrUY3pBhfBLveNa1zcQxETiPCGuG+9l519TXJB7lbJBBaSCCCCCQQQZBBGRBAMq1DY5smdcJcM+x+32nBug1veButTaGwAXa5DbEHqgkHjsGa+SaIABDTIAiee9dT2m9pH6a2i1zWs92z7zCGt99XMh2kPDQBiLY5S7euC63PuQsVLkF9TUro20nazvjPki0E6jfhPiUjRXSOMkn5f5R9HHUbyd+pyykqOzFNSpr0Y51YNmdrfOfJdz7P9JojTqY0kD3dQOptNvu6jxDHknjLfz3XlnOk9qa5q3jjSW5w5fqZyezpH0/250ujT0NzS0ur1amCmXEOwspEY6rZJgSMA4uJFpXzEaRDcJ3zPPOybpVY1HYiSdVjb/wBrQDtyxYj2ys9QZIWNVRMs8lNuL2NVAST8Lv0OWZhWvoy7gPiHeCPNY8ljW9HeppwUhjdIwODgJMzE2tvK6Psn7QHRNINV7BUZU1arOqYzDqTvwvbs2G4Ocjk0b57RPh9U5rL8AtlBI8/JnnPvY9h7f+1zdLpMoUW4WGH1zOLE4fy6c4RqtGsRHWI/pXhmBw2mNxuntCMCyqlVEa5XaE08jxfPfH0R1OuefklZH1sP+Si95LieKxkqZ3YZ6o7hsF3/ABH9K7/sL0E2vphfUwllNs4XDEAY6zm5OaIOdpIXnjUAL5/qNtuW5e1+zDpuiys6hXHujWc33WkDrMqAFopvmxY7F2HPOQqbWwZZwSpno/taquraCSCIY+nbDBF4meIdkvk79nJfVvthrMoaM3RyQ+tVcHgNbgbSYw3eWiZc7qidmLcvkzKoMC4PFCi0twx5IW0mSn13f8f7kmn1j8Xmns67/wDjH6lmadY8/NMtmqp/MHxJO/n5BOcfvB8R8kqM+Y8EhvklPMKqg1TzPkiZmEL+qfzeCBdCAooFFRA9nV7vBR34VBl3eCo3ISKIP5o9bShIkNi8uyF561gFJ+9HraVo6LeQ9hGYxRsuQ5oI4guB7EEt8lHQKjSSWxE7R5JMw+pO+F7jS6bW0MOBzSNsDYb5xOYtz3X8R0ppALxH9LAT/UQ0S7ujuSg9RnOWkSw+PmtErKw5dnmnhdBxBApdVyJY6x1u1AH0n2U+zarpNBtb3rWB7ZaInPKV57p/ol2gVXUHuDoYXNcNxJz4yV9L9hNIf/BUD718OpDVbADcAYDEi224O2+a8x9rFGnTa2cTqj8LWveSXYWuLzM33BcqbcqZ31oha9DwU3HGPNPlZaOz1tWlpt2nzXWcBYKTXq5cx4hOBWDSzdqAPovsB7IfxTPel4aD/aXEbiCHCCub7ceyw0EjDUL2unMCQQL9UAAZL1v2aabSqaMG0gBUZ7trm9WHBoxOG/FhJniUj7UekGUdG93hb72ox1OGgDDJaS93NrD2kLj1PX7ndpSxbPo+Y0jrdn/laZseK5mjvu3kPJdGZXWcJVLNVVqAWKNrVz67pceaAPrP2SdE0X0zVqBpeXGMUGBOQnv7Qr+1H2epFpr0A33lOTUw4RLWtLnF0bQBI33C5f2YdNh7XaO7CKjaZFNzo1gJiP7gCG8g3ivYe3NOo/QarKYLqrmPLWNw4iwtOMwDkATtPMrld69/U74fx2n0fDPe3k5yiIlYp8fotLXLqOCzo9K9J1NJeKlZ2J4YynMRLabQ0E8TEniTlksLyqlC8+I8UAO0W5f8EdzlnPWPNP0N0F43j/z9FncdYrJrc74SvGmaz1x8R8ks/i5heh6A9kdL0we8pUtSZaXGJ71yOlOj36PVqUqoh7SJEzmJsRzUFqabMrMwoeqeZ8FTMwrGX5kFCG5KKMyUVEDX7eatnWCCobnmp7yDO4JDbS3You+8HLzKd0e/7ynBaDMS44WguiMTvwidpsNtkkOMGdtvXrYrwBaaDjlm9D13Toq0W4atGpSLRgqF7C0FzrjC7J8wTLbWXinglxdz9fJanVC6MRJIEAk3AGQnchCcYJETm5ABhBE7k8ICy/r1khfUiQc9nFUQNJQjRJMym6PSnP0fXmmjbz80wPZ/Z3085lN9AuP3cvpgGmNWDjEvBycGR8ZyDVwva7pw6bVtPu29UujG4/1Oiw2w0ZSc1yWVS0y0kGCCQYsRDh2gkdqtospUUnaKc5NU3sZ2swXPr1KYx0jtPmo9s94Hr5qnti+435EfVUQHKz1KWKOCF1SeSOi713pAes+zivozK76ekksbUaMFSSAx9PEcJggw4OIkEXDd62faXpejE0aGjjFA97VeTJxPbDaUyTZsk3M4m3svFuKgdKnQtWo01vTpE+6gg7k/3m5LqHZ69ZJLjF1RmbTUj5LIbnmhc/ERu/2o0/Xx+qBm/o3SPcVW1A0Owm7DZr2mzmOjKQSJFxmLgL6J077V0G6A9mjMLX6SCwOc5peylcVA8DJxENnbidHVK+aUyjJvns+qVK7GpNKhdRshJxQmVSknaPVh/tMQ2VT0trl0dBsHPEYwHmnIkB1Om6oTHJtuKTdIaVmvov2X0ytr0tHe5v8AUcNNv/ao5ohZj0caVcN0hkNDx71oe0kMkYoLHZxJsdiHpPSRU94Hlzi4UKjZOINJpBzgJNh94ckrT9NfWINR0nDEwATH9UZm+fBS4tmscmlUfc/ZFwZo7DTqkMwlrRgEEAGHwROcfOQvl/2lVgdNcJLnNY0PeRBJIkCBbquBmPxcAvX+wPRum1OjTVo1qbnTVFGjWpl4OCABjxWOJrx3Svl2l6e+ridW13kz7w2fvwkRllbZCyjjkmbfehsJZmiZl+ZLpm4RMP6gmzeLsS02UQuzPMqJkB1Dc81CePZ6yQVcymaPQdUfDdZ0TFhYZmTkrj6mGaV+KE1H7O2PNGboatBzDDxBnMXaZ2AqUchyVnNVBOEFRjrjmFVQrX0L0S7SHEzha0wXHfGwbTf/AGk2krY4xcnSAJi58VlBxVWzl6MLV0lTbQq+7xYoA1hYgnY4DP8AykYAXT2/6TTtWJqnRvBAk7M0ljj/AJQVjaCYG4XPcm6O+w4jsKYiAeKOUUW4qVgQw4RfaYkNBtJOy6BiaD78jPrvTSwGeKQx8CNvAEg8rpdfSzGG4kgTAAz52QIVSZAA2xfz8k/ah93cz9Y7kDGAOMbu/wBXSGOJsUUwli+7jzUqPjP1u9cEwBLtYD1x8UGlZHv7s/H5IqTPxFDX6uK2EmBrCb2Jw5pWFA0hbvhFUtHGR8kTWBO0XQH1XYaNN9R0YsNNpcYGZgDLK/FAEplEgwOY4se1zHjNrwWuHMG6mOPogQFY+u5AR4on3ceEKFnFAxJOa6fREO90Dk99Vh//AEpOZ+5cyvYc1q6NqPAa5jS73dQPNjh/McgFEy4claVGK02a1knbga1oPc0BBQa5zgGgkkhrWjNxcQABvJNu1ASQS05gweYKujWcxwLXFrmmQ5pIc0jIgi4PJWuCHyfp32V6HGj6JQotc04GQS3JzsLjUg7jUc4818D9vujP4bpDSaX4RVc9u7DU12gcBij8qvo3266QovLhpVSpiEObXJrUyAP6XzFrS2CZXE6T6SfXqvq1Xl9SoS5zjtJ8ALADYAAmAigbprTnzCztMFOwkZgiYiQRPJZT5OzBLxAqjWPMqkyq25VqTRoz1Fv9n2sDnVKlzibTYyY6+KajjBENsY2k9owmFtoCGwqStUYZaTUuz0XT7qQoTVOIFz6bBTNPG17C4Y2iYdTxUmg8KtjkvG6MYIHDzWh8EAwkvtB/uA9diqENKoxnPW7ZT724r1/QGnBwbTYxrSG1HOY0PIinge12JxJdi+9J2jDsGfmNGbcrW+qWkEGCIIIsQQbEEZHJEoqSoITcHaOX0lWJqVDNsVtthAWj2eo/xGkU6TnikwyalQ5MYwFz3mbCGg9sLLptKA48B4rR0KIkgkSCyxi1i6eGSdbUTe9s9J7UadodSm2lolGo33b4968NAq04MuIkEOLsJiMs72XEoG0bR4JzyCLWWQOLXXsRI5gxcHcmlSoJSt2b9Baw1aYrEtplwxkEg4Bd4aQOsQCBxIX0Dp7220Kixo0CkC/+xvu6TYtDxGueA7TsXy2tPVbeSI8Vs0WmBAz48VMoKXJUMjitjDpGlGo6SA28w0QAQLwNk+doWKrphc0gi82I810tP0exLc4t5hcqi1USeh6C0B+l1adKnGJ525NAEuceEDwG1eg9pPZWjQD2UtKD9JpBrqjHBtNpY6ZFMON3t1XYZmDlK8v0H0i/Rqjn0v5jqZpsfP8ALxYZe0Rc4Q4fmnZBXXDjJJLiTLiSSSSZJJNySZM8VNO/wVca43LkAWXoPZLRdCq1qTNINWo+o8MbTwinSa5wzdUD5eS6GgADPu8u3WcBuF1pcyILSQQZBBggjIgi4M3lNq1RMXTs9H9ofQtDRKtL3LnYKrS4NN8GHDEE3IIeM78Ts8jp2karGDIS7yB8Vv6d6WfpJpl4vSospzOIvwCDUmM3WtfLNcqtSuHbxlyUqLpWVKSt6RrNJ1f7vHivS+xXtQdHqUmP922iHufWqBh99UGEkUy4GSJADQALncvIlsp9Bm3uVNXsSnTs+idLe02i6e0Mr0nUXwCzSAwPFJ2GXNdhJc9heIiLhwOqW38O5xGQkzeOrbcdqZTfZJFY+8IOUDv9eCFGuByk5cntugK3RdYig/R6lNzgAKtR+s6o4huEOaYkkg9UCxEZLx/SYFKrVpgzgqvpgm04HFocecKqjt2fzWLS3Oe8ucZLnFzic3EmSSd8kpJUDla4FV3S6N3imaO6MQ3tISgIJTdEZLwN6JLxCL8h1FhquqRBJJdfiVu0NuoadVhBBtAN+IO9cguLXSLEej2LbR6QrS1we6WmWmeqRuVLgl8npdC9gdLqbKbAYg1Xw4g56jQSCNswsXSGgs0Zz6VbCHMzEjEc7gjObdyYz2304Nw++kZkGnTIO+W4cN4ByzvtM8PpfT6mkOx1nl7ogGAIG4AAAC5SV9ly0VtYmkcWfr1dNxy7hIA5JdClDHGMiB3/AOiqom6ze7N8SpI0i6pSm6ypI6CzQbnf5fRNpm3ahflHHwUPV9bFpDg4878qM4NuSCubtG655lM0UdwukAtfcmCTszgG1uQCpujKMbNtJsK9MOXcrAVaYJZPagRg086p5/T6LZ0UwBogzYzzOz5BYLOdBmImy3aG8Nljb2kknKYtkle5WnazR9Eb3gi4B3cPokmqARsIQ1KoOX+AqJFisA4gA5WJOzb5LRSyHasztFbMh7t+YWqk63HhwUp2XKDiL02TTdBuJM8Nq5OjFdDSZJwm1jb1zXMpiCeCdicaVnTpxCPNIoumO/5JpOaCRWguu6c59BPm6uhowcXODgCM27TZBUsQUWNpoQyrszMxAzWStXLnTNhYLtdDBor0hUjBih2EAEg2z33zK4bqWF7mZw4idljmoU7dFODSsfSCdKACEYzCsg0hY3O+97vArY0rDVMVe0IA2lIC0OWdwvA2+aAM9d6Gm6DIWjTaWEgyCPOEkUiYIBjeCNpvtU3sW4tOjQ5s3IgnYipIqzHQHEQ104Ta+E38RmlsNynHgmSpjsSTUAJTCUmrmFQjqaGyWYsAMSJLtwByz2hYHgl0gdgC29E0i9+EEAuDhLrCzXGJ3y0AcSrbPHwXPSUmdmPeKMgpO/pd/wBVa24huUTNaA03rbrZJM6vratOnNtYTy481hqv3bPmtIPY5M6qbMjquFhG+yRo7iAQBnnYHxXQ0XQhUA8ltZ0K5vLhmlKSKx4ZNWY9GeTnnmtDsiN/oo9KaGMMCI3m6TRdiE+inF2jPLDTKjkVBrmN5WvQw5slsSRJxAnLtWmloIc4nLsQ12+7xAm5GqOZz5ZpN9ItQ8bYt5cSHFrZtlN+Bvl2pJrkyCBG2J7kZrEgNAFtsXM5ydua7bNBxNu0N5Zok6DFj1nD0bCCNWec35wfBbDpRBxFpPKPqtL9BDOXHJcttXWG0TkiL7DJDTSYek1sQDgCBiIvE3GXyWM0nOdLj28hAXoHUS6lhDcJD52bQcuFln/+W/b8lKmX9l9CBTDWMO0yOwWHghqPgldGr0e7VESA2dgzJz+iyVejHbe4WHzzRGewp4G3aObor8L5dtN+3Ja3VhzHdKzVWgEg/JaKFEPcGkxIztnzyWnRilcqHjTiC3VIGJpmQYgj+2Tt2oOm6caTUgWmRAAEOucuJK6FLRw0RGPiPp9EfSGgFzmuG2m0jdlGfYsLqSOp4nRw4V0s1r0jQ3Acd30WQOwm+eUbVtF2cuSLi9zS3b63LBpXXJ5J7NI32SycT94hNkpWzbKU3rsMWxCeUjPgiNZotc23Kmvm8EA7SIsUPgcV5GbS6ZxuaBIBsiouIGtYfNdb+HBuQbgEHmEn+CvrTGwxbt3LLVsdP2nyitPpBjaVzBZOc5nluISdH0WcT7gbN5K26SKb3BridWmANgmxJO+2wRz2FFas0gsDgAB38AqxRdbmWRqzn43A3BjiIMLS2gHkQ5o3YnX4iACn6P0W4i4nlH0TG9DkHEDB3EIci1gb6A0V+Co1rtjhrC4MnYe1b30RJEzB3ASEsUNhMHj5FasRDid+zsGxZN+VnRCNKhHuvUKLZhBvMcIUQaUBpDA7PaMxqrGeh6ZAlxbAiGCJ4mZk8VsKNo2+BzQm1wXLHGX/AEgNBoe6GFsxvIBN9hTXVSeHGApiB/yVHU7xF+B+d0jRKlSF19FxQSYIgyADcZG8gpTOiGgyXEze5a0E3nIBPaN8/wCk3FaBM7cvlHqyLaIeOEnbQttBreq1vPMrPU6PBxCTrRiEkZZCJ8VtYw7/AFxTDTJsTlt+f0S1NFSxxkqaOdouhNYNVvaZJWprO/gU4Ub5924IqYI2kdkn5IchxglsjNpGiFzYIz27Vkf0U04ZiGCIAgmN52rquIGWe2EsmLQO5Ck0KWGEt2hBp7B9YRimeXMo2t227VeLff1vKLK0iy47eVilkerJ425X70nahMTRh07RbEtbnEiNoyK59PQXB7YlwsScDmwdo1hfmvQuG/5K45K1NpGEvp4ydi6FIgbk5xO8oQe/ZdMAO6e45d6izdIW6lI1oIXF6U6McXBzG555259xXdxX3clbRe88lSk0RkxRmqZwdD6LIc4PGIciA4b4N1rb0NTE2w8Lrql1tvfbuVtbxk7UObZMcEYqjymm6K4VIa0GG52AjaRP+1s6KoSy4333rvObOfl63qCmeKbntREfp0parMopWA3CAOWQsicJGEi23NPaI2d6ODnl/lTZvpOdX6Pa9wc6SewDujf4qv8A51ImcDZ8f8roOP8AvLvVGYy7YKepkfah6Genq5d3oK8d0+xG7fb5pcwd/ZbuhFlOIBva3bCjYaMhwIRuPD/CqO71tQKiB3qyimLj4KICgW07X7FbWzl64KKKTUaHFuY74VCDkLqKJAXgtOXclWF/CAoogdEJ4nddW1/fvEqKIEEHHfzCY+oQM7dyiiBicRnP1yUcT2KKIEMDuz1yRMHzMdypRIaGVQIkXnd/lZWi5gKKJgy3m+QF7dijGDL14q1EEkAN/FGwHhfv79ipRAD2052A7fNNNBozEZGZxZ71SiRYs0mhVUpjcoomJkttt64erKQOY7QoogSAMcecomWO2fWaiiAIeZRUzIznh4qKIEA4Ge1QwLkzzCtRMAA/s7FZpHObSoohkiyVFFEx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0" name="Picture 8" descr="http://upload.wikimedia.org/wikipedia/commons/thumb/4/43/Supreme_Court_US_2010.jpg/440px-Supreme_Court_US_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0"/>
            <a:ext cx="41910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iv &amp;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IV describes the relations of the states to each other and to the Federal Gov’t</a:t>
            </a:r>
          </a:p>
          <a:p>
            <a:pPr lvl="1"/>
            <a:r>
              <a:rPr lang="en-US" dirty="0" smtClean="0"/>
              <a:t>States recognize the legality of acts in other states</a:t>
            </a:r>
          </a:p>
          <a:p>
            <a:pPr lvl="1"/>
            <a:r>
              <a:rPr lang="en-US" dirty="0" smtClean="0"/>
              <a:t>Admitting new states</a:t>
            </a:r>
          </a:p>
          <a:p>
            <a:r>
              <a:rPr lang="en-US" dirty="0" smtClean="0"/>
              <a:t>V describes the amending of the Constitution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vi, Vii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Supremacy Clause</a:t>
            </a:r>
          </a:p>
          <a:p>
            <a:r>
              <a:rPr lang="en-US" dirty="0" smtClean="0"/>
              <a:t>Laws passed  by Congress, under the Constitution, are superior to laws passed by the State</a:t>
            </a:r>
          </a:p>
          <a:p>
            <a:r>
              <a:rPr lang="en-US" dirty="0" smtClean="0"/>
              <a:t>VII Constitution is in effect after 9 states ratify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Principles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334000"/>
          </a:xfrm>
        </p:spPr>
        <p:txBody>
          <a:bodyPr/>
          <a:lstStyle/>
          <a:p>
            <a:r>
              <a:rPr lang="en-US" dirty="0" smtClean="0"/>
              <a:t>Popular Sovereignty</a:t>
            </a:r>
          </a:p>
          <a:p>
            <a:pPr lvl="1"/>
            <a:r>
              <a:rPr lang="en-US" dirty="0" smtClean="0"/>
              <a:t>Consent of the governed</a:t>
            </a:r>
          </a:p>
          <a:p>
            <a:pPr lvl="1"/>
            <a:r>
              <a:rPr lang="en-US" dirty="0" smtClean="0"/>
              <a:t>The people hold the ultimate power</a:t>
            </a:r>
          </a:p>
          <a:p>
            <a:r>
              <a:rPr lang="en-US" dirty="0" smtClean="0"/>
              <a:t>Separation of Powers </a:t>
            </a:r>
          </a:p>
          <a:p>
            <a:pPr lvl="1"/>
            <a:r>
              <a:rPr lang="en-US" dirty="0" smtClean="0"/>
              <a:t>Each Branch has its own powers and responsibilities </a:t>
            </a:r>
          </a:p>
          <a:p>
            <a:r>
              <a:rPr lang="en-US" dirty="0" smtClean="0"/>
              <a:t>Checks and Balances</a:t>
            </a:r>
          </a:p>
          <a:p>
            <a:pPr lvl="1"/>
            <a:r>
              <a:rPr lang="en-US" dirty="0" smtClean="0"/>
              <a:t>Each branch can check the powers of the others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ec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"/>
            <a:ext cx="7086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704</TotalTime>
  <Words>279</Words>
  <Application>Microsoft Office PowerPoint</Application>
  <PresentationFormat>On-screen Show (4:3)</PresentationFormat>
  <Paragraphs>59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Franklin Gothic Book</vt:lpstr>
      <vt:lpstr>Franklin Gothic Medium</vt:lpstr>
      <vt:lpstr>Gigi</vt:lpstr>
      <vt:lpstr>Wingdings 2</vt:lpstr>
      <vt:lpstr>Trek</vt:lpstr>
      <vt:lpstr>The Constitution and Federalism</vt:lpstr>
      <vt:lpstr>In the beginning</vt:lpstr>
      <vt:lpstr>Article i </vt:lpstr>
      <vt:lpstr>Article ii</vt:lpstr>
      <vt:lpstr>Article iii</vt:lpstr>
      <vt:lpstr>Articles iv &amp; v</vt:lpstr>
      <vt:lpstr>Article vi, Vii</vt:lpstr>
      <vt:lpstr>6 Principles of the constitution</vt:lpstr>
      <vt:lpstr>PowerPoint Presentation</vt:lpstr>
      <vt:lpstr>6 Principles of the constitution</vt:lpstr>
      <vt:lpstr>Comparing systems of government</vt:lpstr>
      <vt:lpstr>Powers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Constitution</dc:title>
  <dc:creator>Owner</dc:creator>
  <cp:lastModifiedBy>Nathan Kilbourn</cp:lastModifiedBy>
  <cp:revision>28</cp:revision>
  <dcterms:created xsi:type="dcterms:W3CDTF">2013-09-15T16:47:58Z</dcterms:created>
  <dcterms:modified xsi:type="dcterms:W3CDTF">2015-09-27T17:22:50Z</dcterms:modified>
</cp:coreProperties>
</file>