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Dancing Script" panose="020B0604020202020204" charset="0"/>
      <p:regular r:id="rId13"/>
      <p:bold r:id="rId14"/>
    </p:embeddedFont>
    <p:embeddedFont>
      <p:font typeface="Indie Flower" panose="020B0604020202020204" charset="0"/>
      <p:regular r:id="rId15"/>
    </p:embeddedFont>
    <p:embeddedFont>
      <p:font typeface="Courgette" panose="020B0604020202020204" charset="0"/>
      <p:regular r:id="rId16"/>
    </p:embeddedFont>
    <p:embeddedFont>
      <p:font typeface="Bangers" panose="020B0604020202020204" charset="0"/>
      <p:regular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91801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0665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793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273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5370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882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835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509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083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4278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25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460950" y="655200"/>
            <a:ext cx="8222100" cy="18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Bangers"/>
                <a:ea typeface="Bangers"/>
                <a:cs typeface="Bangers"/>
                <a:sym typeface="Bangers"/>
              </a:rPr>
              <a:t>The Family</a:t>
            </a:r>
          </a:p>
          <a:p>
            <a:pPr algn="l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1675500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Indie Flower"/>
                <a:ea typeface="Indie Flower"/>
                <a:cs typeface="Indie Flower"/>
                <a:sym typeface="Indie Flower"/>
              </a:rPr>
              <a:t>Chapter 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3083225" y="797175"/>
            <a:ext cx="6290099" cy="25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9600">
                <a:solidFill>
                  <a:srgbClr val="00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The 			</a:t>
            </a:r>
          </a:p>
          <a:p>
            <a:pPr>
              <a:spcBef>
                <a:spcPts val="0"/>
              </a:spcBef>
              <a:buNone/>
            </a:pPr>
            <a:r>
              <a:rPr lang="en" sz="9600">
                <a:solidFill>
                  <a:srgbClr val="00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End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917300" y="240225"/>
            <a:ext cx="7196399" cy="104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Family- </a:t>
            </a:r>
            <a:r>
              <a:rPr lang="en" sz="24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a group of people related by marriage, blood, or adoption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	ex. people living together in same household; sharing space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  <a:p>
            <a:pPr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414800" y="239525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Two types of family </a:t>
            </a:r>
          </a:p>
        </p:txBody>
      </p:sp>
      <p:sp>
        <p:nvSpPr>
          <p:cNvPr id="58" name="Shape 58"/>
          <p:cNvSpPr/>
          <p:nvPr/>
        </p:nvSpPr>
        <p:spPr>
          <a:xfrm>
            <a:off x="2817475" y="2181000"/>
            <a:ext cx="2042100" cy="1048500"/>
          </a:xfrm>
          <a:prstGeom prst="chevron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4859575" y="1378100"/>
            <a:ext cx="4284299" cy="143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Nuclear Family- </a:t>
            </a:r>
            <a:r>
              <a:rPr lang="en" sz="24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family structure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composed one or both parents and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children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parents and children</a:t>
            </a:r>
          </a:p>
          <a:p>
            <a:pPr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4859575" y="2810300"/>
            <a:ext cx="4284299" cy="194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Extended family- 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two or more adult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generations of the same family whose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members share economic resources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and a common household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grandparents, grandchildren, aunts, uncles, or cousins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697400" y="305125"/>
            <a:ext cx="7584599" cy="73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262100" y="185625"/>
            <a:ext cx="90129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T</a:t>
            </a:r>
            <a:r>
              <a:rPr lang="en" sz="30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here are three arrangements of inheritance.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96575" y="919425"/>
            <a:ext cx="6290099" cy="117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Patrilineal- </a:t>
            </a:r>
            <a:r>
              <a:rPr lang="en" sz="18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 i="1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descent and inheritance is passed through the male line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800" i="1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ex. </a:t>
            </a: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 </a:t>
            </a:r>
            <a:r>
              <a:rPr lang="en" sz="1800" i="1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the males get the objects in the family </a:t>
            </a:r>
          </a:p>
          <a:p>
            <a:pPr indent="457200">
              <a:spcBef>
                <a:spcPts val="0"/>
              </a:spcBef>
              <a:buNone/>
            </a:pPr>
            <a:endParaRPr sz="1800" i="1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120100" y="2204857"/>
            <a:ext cx="6290099" cy="117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matrilineal-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 descent and inheritance is passed through the female line</a:t>
            </a:r>
          </a:p>
          <a:p>
            <a:pPr indent="457200">
              <a:spcBef>
                <a:spcPts val="0"/>
              </a:spcBef>
              <a:buNone/>
            </a:pPr>
            <a:r>
              <a:rPr lang="en" sz="1800" i="1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ex. the females get the objects in the family</a:t>
            </a: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262100" y="3592800"/>
            <a:ext cx="6008100" cy="117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bilateral-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 descent and inheritance are passed equally through both parents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	ex. the objects are split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6552200" y="1332275"/>
            <a:ext cx="2457300" cy="35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Marriage-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 a legal union based on mutual rights and obligations 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 	ex. marriage ceremony states that it is legal for them to start a family together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1266750" y="120125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in the family who has authority??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38550" y="1026525"/>
            <a:ext cx="80373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patriarchy- </a:t>
            </a:r>
            <a:r>
              <a:rPr lang="en" sz="24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the pattern in which the oldest man living in the household has authority over the rest of the family members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404050" y="2113087"/>
            <a:ext cx="75677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matriarchy- </a:t>
            </a:r>
            <a:r>
              <a:rPr lang="en" sz="24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the pattern in which the oldest woman living in the household has authority over all other family members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04050" y="319965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equalitarian-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family structure in which authority is evenly shared between the husband and wife 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9850" y="2737875"/>
            <a:ext cx="2076450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895475" y="82995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644300" y="9615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where do couples live??</a:t>
            </a:r>
            <a:r>
              <a:rPr lang="en" sz="30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4150" y="1015600"/>
            <a:ext cx="6650399" cy="9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patrilocal- </a:t>
            </a:r>
            <a:r>
              <a:rPr lang="en" sz="24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refers to the pattern in which married couples live with or near the husbands’ parents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9425" y="171775"/>
            <a:ext cx="1371600" cy="2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4550" y="2904825"/>
            <a:ext cx="2000250" cy="16382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64150" y="2148375"/>
            <a:ext cx="5868299" cy="82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matrilocal</a:t>
            </a:r>
            <a:r>
              <a:rPr lang="en" sz="24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refers to the pattern in which married couples live with or near the wives’ parents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464150" y="3357075"/>
            <a:ext cx="58682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neolocal-</a:t>
            </a:r>
            <a:r>
              <a:rPr lang="en" sz="24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refers to the pattern in which newly married couples set up their own households</a:t>
            </a:r>
            <a:r>
              <a:rPr lang="en" sz="24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578775" y="13105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marriage arrangements</a:t>
            </a:r>
            <a:r>
              <a:rPr lang="en" sz="30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753500" y="158345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614650" y="1048375"/>
            <a:ext cx="5529299" cy="82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monogamy- </a:t>
            </a:r>
            <a:r>
              <a:rPr lang="en" sz="24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a marriage consisting of one man and one woman</a:t>
            </a:r>
          </a:p>
          <a:p>
            <a:pPr rtl="0">
              <a:spcBef>
                <a:spcPts val="0"/>
              </a:spcBef>
              <a:buNone/>
            </a:pPr>
            <a:endParaRPr sz="2400" i="1">
              <a:solidFill>
                <a:srgbClr val="FFFFFF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799" y="1146650"/>
            <a:ext cx="3358449" cy="25990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3614650" y="1966287"/>
            <a:ext cx="50199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polygamy-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the marriage of a male or female to more than one person at a time</a:t>
            </a:r>
          </a:p>
          <a:p>
            <a:pPr rtl="0">
              <a:spcBef>
                <a:spcPts val="0"/>
              </a:spcBef>
              <a:buNone/>
            </a:pPr>
            <a:endParaRPr sz="2400" i="1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3614650" y="2962775"/>
            <a:ext cx="48959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polygyny- </a:t>
            </a:r>
            <a:r>
              <a:rPr lang="en" sz="24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the marriage of one man to two or more women at the same time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3614650" y="3959250"/>
            <a:ext cx="4860600" cy="82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polyandry-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the marriage of one woman to two or more men at the same time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513225" y="-54575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choosing a mate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89100" y="679225"/>
            <a:ext cx="59601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exogamy-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the practice of marrying outside one’s group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	ex. different social classes</a:t>
            </a:r>
          </a:p>
          <a:p>
            <a:pPr>
              <a:spcBef>
                <a:spcPts val="0"/>
              </a:spcBef>
              <a:buNone/>
            </a:pPr>
            <a:endParaRPr sz="1800" i="1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8975" y="273025"/>
            <a:ext cx="2105024" cy="170497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89100" y="1413025"/>
            <a:ext cx="67976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incest taboo-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 a norm forbidding marriage between close relatives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marrying a close cousin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0" y="2411600"/>
            <a:ext cx="8561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endogamy-  </a:t>
            </a:r>
            <a:r>
              <a:rPr lang="en" sz="1800" i="1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marriage within one’s own group as required by social norms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i="1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same social class, same race, or tribe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89100" y="3145400"/>
            <a:ext cx="90549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homogamy-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 the tendency to marry someone similar to oneself by personal choice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marrying someone from the same social class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0" y="3879200"/>
            <a:ext cx="8279700" cy="82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heterogamy- </a:t>
            </a:r>
            <a:r>
              <a:rPr lang="en" sz="1800" i="1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marriage between people with differing social characteristics</a:t>
            </a:r>
          </a:p>
          <a:p>
            <a:pPr>
              <a:spcBef>
                <a:spcPts val="0"/>
              </a:spcBef>
              <a:buNone/>
            </a:pPr>
            <a:r>
              <a:rPr lang="en" sz="1800" i="1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marrying someone of a different race; ethnicity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709825" y="338525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782550" y="271925"/>
            <a:ext cx="7578899" cy="86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socioemotional maintenance-  </a:t>
            </a:r>
            <a:r>
              <a:rPr lang="en" sz="1800" i="1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provision of acceptance and support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i="1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	ex. where one is loved unconditionally and cared for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  <a:p>
            <a:pPr rtl="0">
              <a:spcBef>
                <a:spcPts val="0"/>
              </a:spcBef>
              <a:buNone/>
            </a:pPr>
            <a:endParaRPr sz="1800" i="1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  <a:p>
            <a:pPr>
              <a:spcBef>
                <a:spcPts val="0"/>
              </a:spcBef>
              <a:buNone/>
            </a:pPr>
            <a:endParaRPr sz="1800" i="1">
              <a:solidFill>
                <a:srgbClr val="FFFFFF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2450" y="2631825"/>
            <a:ext cx="3860800" cy="226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325" y="2981250"/>
            <a:ext cx="2200275" cy="170497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709825" y="1072325"/>
            <a:ext cx="78617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marriage rate-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 the number of marriages per year for every one thousand members of a population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782550" y="1806125"/>
            <a:ext cx="7861799" cy="91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divorce rate-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 the number of divorces per year for every one thousand members of the population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111000" y="601900"/>
            <a:ext cx="89219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adolescents- </a:t>
            </a: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youths from the ages of twelve to seventeen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ourgette"/>
                <a:ea typeface="Courgette"/>
                <a:cs typeface="Courgette"/>
                <a:sym typeface="Courgette"/>
              </a:rPr>
              <a:t>	ex. teenagers</a:t>
            </a:r>
          </a:p>
          <a:p>
            <a:pPr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Courgette"/>
              <a:ea typeface="Courgette"/>
              <a:cs typeface="Courgette"/>
              <a:sym typeface="Courgette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2853900" y="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Other useless vocabulary 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4">
            <a:alphaModFix/>
          </a:blip>
          <a:srcRect l="-76920" t="-114650" r="76920" b="114650"/>
          <a:stretch/>
        </p:blipFill>
        <p:spPr>
          <a:xfrm>
            <a:off x="7187375" y="371275"/>
            <a:ext cx="2228850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0" y="1335700"/>
            <a:ext cx="8921999" cy="102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boomerang kids-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adult children who return to the home or origin or who continue to live with parents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college dropout/high school dropout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0" y="2362600"/>
            <a:ext cx="89219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cohabitation-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 a marriage like living arrangement without the legal obligations and responsibilities of formal marriage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0" y="3096400"/>
            <a:ext cx="90329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dual employed marriages-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 marriages in which both spouses work outside the home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111000" y="3601825"/>
            <a:ext cx="8921999" cy="12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blended family- </a:t>
            </a: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a family formed when at least one of the partners in a marriage has been married before and has a child or children from a previous marriage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  <a:t>	ex. either having a step-father and step- brother or sister; having a step-mother and step-brother or sister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On-screen Show (16:9)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Dancing Script</vt:lpstr>
      <vt:lpstr>Indie Flower</vt:lpstr>
      <vt:lpstr>Courgette</vt:lpstr>
      <vt:lpstr>Bangers</vt:lpstr>
      <vt:lpstr>Arial</vt:lpstr>
      <vt:lpstr>simple-dark-2</vt:lpstr>
      <vt:lpstr>The Family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 </dc:title>
  <dc:creator>Nathan Kilbourn</dc:creator>
  <cp:lastModifiedBy>Nathan Kilbourn</cp:lastModifiedBy>
  <cp:revision>1</cp:revision>
  <dcterms:modified xsi:type="dcterms:W3CDTF">2015-11-18T16:09:01Z</dcterms:modified>
</cp:coreProperties>
</file>