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96" r:id="rId4"/>
    <p:sldId id="297" r:id="rId5"/>
    <p:sldId id="259" r:id="rId6"/>
    <p:sldId id="284" r:id="rId7"/>
    <p:sldId id="302" r:id="rId8"/>
    <p:sldId id="261" r:id="rId9"/>
    <p:sldId id="298" r:id="rId10"/>
    <p:sldId id="285" r:id="rId11"/>
    <p:sldId id="289" r:id="rId12"/>
    <p:sldId id="281" r:id="rId13"/>
    <p:sldId id="260" r:id="rId14"/>
    <p:sldId id="262" r:id="rId15"/>
    <p:sldId id="286" r:id="rId16"/>
    <p:sldId id="303" r:id="rId17"/>
    <p:sldId id="287" r:id="rId18"/>
    <p:sldId id="304" r:id="rId19"/>
    <p:sldId id="299" r:id="rId20"/>
    <p:sldId id="264" r:id="rId21"/>
    <p:sldId id="265" r:id="rId22"/>
    <p:sldId id="266" r:id="rId23"/>
    <p:sldId id="267" r:id="rId24"/>
    <p:sldId id="268" r:id="rId25"/>
    <p:sldId id="307" r:id="rId26"/>
    <p:sldId id="288" r:id="rId27"/>
    <p:sldId id="308" r:id="rId28"/>
    <p:sldId id="309" r:id="rId29"/>
    <p:sldId id="269" r:id="rId30"/>
    <p:sldId id="270" r:id="rId31"/>
    <p:sldId id="290" r:id="rId32"/>
    <p:sldId id="282" r:id="rId33"/>
    <p:sldId id="271" r:id="rId34"/>
    <p:sldId id="272" r:id="rId35"/>
    <p:sldId id="273" r:id="rId36"/>
    <p:sldId id="274" r:id="rId37"/>
    <p:sldId id="300" r:id="rId38"/>
    <p:sldId id="301" r:id="rId39"/>
    <p:sldId id="305" r:id="rId40"/>
    <p:sldId id="278" r:id="rId41"/>
    <p:sldId id="291" r:id="rId42"/>
    <p:sldId id="292" r:id="rId43"/>
    <p:sldId id="293" r:id="rId44"/>
    <p:sldId id="275" r:id="rId45"/>
    <p:sldId id="283" r:id="rId46"/>
    <p:sldId id="277" r:id="rId47"/>
    <p:sldId id="279" r:id="rId48"/>
    <p:sldId id="280" r:id="rId49"/>
    <p:sldId id="306" r:id="rId50"/>
    <p:sldId id="294" r:id="rId51"/>
    <p:sldId id="295"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10" autoAdjust="0"/>
    <p:restoredTop sz="94660"/>
  </p:normalViewPr>
  <p:slideViewPr>
    <p:cSldViewPr>
      <p:cViewPr varScale="1">
        <p:scale>
          <a:sx n="76" d="100"/>
          <a:sy n="76" d="100"/>
        </p:scale>
        <p:origin x="114" y="8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B92D8B8-2F04-4C20-B0E8-1A9D50ABAA12}" type="datetimeFigureOut">
              <a:rPr lang="en-US"/>
              <a:pPr>
                <a:defRPr/>
              </a:pPr>
              <a:t>9/19/2016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A4DC765-B506-45A7-A277-74CEDEDE1CA6}" type="slidenum">
              <a:rPr lang="en-US"/>
              <a:pPr>
                <a:defRPr/>
              </a:pPr>
              <a:t>‹#›</a:t>
            </a:fld>
            <a:endParaRPr lang="en-US"/>
          </a:p>
        </p:txBody>
      </p:sp>
    </p:spTree>
    <p:extLst>
      <p:ext uri="{BB962C8B-B14F-4D97-AF65-F5344CB8AC3E}">
        <p14:creationId xmlns:p14="http://schemas.microsoft.com/office/powerpoint/2010/main" val="41639772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570F26-D88A-4BC1-B462-C8AD75695643}"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val="225433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E81004-E349-4438-8A3D-79C8F628FA09}"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2872108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1E3CED-BDBB-4CEC-9AB5-94FF45E90742}" type="slidenum">
              <a:rPr lang="en-US" altLang="en-US" sz="1200"/>
              <a:pPr/>
              <a:t>25</a:t>
            </a:fld>
            <a:endParaRPr lang="en-US"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8625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0C109C-B8D2-4207-BB39-286D5DADF12B}" type="slidenum">
              <a:rPr lang="en-US" altLang="en-US" sz="1200"/>
              <a:pPr/>
              <a:t>27</a:t>
            </a:fld>
            <a:endParaRPr lang="en-US" alt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0639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9EF507-B2BC-4CC2-AA29-3A3617548F48}" type="slidenum">
              <a:rPr lang="en-US" altLang="en-US" sz="1200"/>
              <a:pPr/>
              <a:t>28</a:t>
            </a:fld>
            <a:endParaRPr lang="en-US" alt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2226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B28ADB-52EB-4B4F-B2CC-49C646487F57}"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3585510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E9F97E-43E6-44A5-AE2E-99D3C03A1CD5}"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174625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EF2763-5D77-4183-9D93-A0B338A7EA9C}" type="slidenum">
              <a:rPr lang="en-US"/>
              <a:pPr fontAlgn="base">
                <a:spcBef>
                  <a:spcPct val="0"/>
                </a:spcBef>
                <a:spcAft>
                  <a:spcPct val="0"/>
                </a:spcAft>
              </a:pPr>
              <a:t>33</a:t>
            </a:fld>
            <a:endParaRPr lang="en-US"/>
          </a:p>
        </p:txBody>
      </p:sp>
    </p:spTree>
    <p:extLst>
      <p:ext uri="{BB962C8B-B14F-4D97-AF65-F5344CB8AC3E}">
        <p14:creationId xmlns:p14="http://schemas.microsoft.com/office/powerpoint/2010/main" val="968351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9681E2-27F0-49DA-AF94-550315943696}"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362910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755186-2266-4365-AA16-10CB20B091CA}" type="slidenum">
              <a:rPr lang="en-US"/>
              <a:pPr fontAlgn="base">
                <a:spcBef>
                  <a:spcPct val="0"/>
                </a:spcBef>
                <a:spcAft>
                  <a:spcPct val="0"/>
                </a:spcAft>
              </a:pPr>
              <a:t>35</a:t>
            </a:fld>
            <a:endParaRPr lang="en-US"/>
          </a:p>
        </p:txBody>
      </p:sp>
    </p:spTree>
    <p:extLst>
      <p:ext uri="{BB962C8B-B14F-4D97-AF65-F5344CB8AC3E}">
        <p14:creationId xmlns:p14="http://schemas.microsoft.com/office/powerpoint/2010/main" val="3565308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A26D76-06B0-41AB-9480-98A7A1932010}" type="slidenum">
              <a:rPr lang="en-US"/>
              <a:pPr fontAlgn="base">
                <a:spcBef>
                  <a:spcPct val="0"/>
                </a:spcBef>
                <a:spcAft>
                  <a:spcPct val="0"/>
                </a:spcAft>
              </a:pPr>
              <a:t>36</a:t>
            </a:fld>
            <a:endParaRPr lang="en-US"/>
          </a:p>
        </p:txBody>
      </p:sp>
    </p:spTree>
    <p:extLst>
      <p:ext uri="{BB962C8B-B14F-4D97-AF65-F5344CB8AC3E}">
        <p14:creationId xmlns:p14="http://schemas.microsoft.com/office/powerpoint/2010/main" val="1318317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83968B-6528-4887-97F7-B4B1E63D9053}"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52949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F4C7FB-9712-4314-9A2E-A8943EDFA66B}" type="slidenum">
              <a:rPr lang="en-US" altLang="en-US" sz="1200"/>
              <a:pPr/>
              <a:t>37</a:t>
            </a:fld>
            <a:endParaRPr lang="en-US" altLang="en-US" sz="1200"/>
          </a:p>
        </p:txBody>
      </p:sp>
      <p:sp>
        <p:nvSpPr>
          <p:cNvPr id="35843" name="Rectangle 1026"/>
          <p:cNvSpPr>
            <a:spLocks noGrp="1" noRot="1" noChangeAspect="1" noChangeArrowheads="1" noTextEdit="1"/>
          </p:cNvSpPr>
          <p:nvPr>
            <p:ph type="sldImg"/>
          </p:nvPr>
        </p:nvSpPr>
        <p:spPr>
          <a:ln/>
        </p:spPr>
      </p:sp>
      <p:sp>
        <p:nvSpPr>
          <p:cNvPr id="3584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26683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9F8E7B-D84F-4AEA-97B3-34F6F1A5C0FC}" type="slidenum">
              <a:rPr lang="en-US" altLang="en-US" sz="1200"/>
              <a:pPr/>
              <a:t>38</a:t>
            </a:fld>
            <a:endParaRPr lang="en-US" altLang="en-US" sz="1200"/>
          </a:p>
        </p:txBody>
      </p:sp>
      <p:sp>
        <p:nvSpPr>
          <p:cNvPr id="37891" name="Rectangle 1026"/>
          <p:cNvSpPr>
            <a:spLocks noGrp="1" noRot="1" noChangeAspect="1" noChangeArrowheads="1" noTextEdit="1"/>
          </p:cNvSpPr>
          <p:nvPr>
            <p:ph type="sldImg"/>
          </p:nvPr>
        </p:nvSpPr>
        <p:spPr>
          <a:ln/>
        </p:spPr>
      </p:sp>
      <p:sp>
        <p:nvSpPr>
          <p:cNvPr id="3789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7561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146216-51C6-45AC-872E-F0A4B52D60D9}" type="slidenum">
              <a:rPr lang="en-US" altLang="en-US" sz="1200"/>
              <a:pPr/>
              <a:t>39</a:t>
            </a:fld>
            <a:endParaRPr lang="en-US" alt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6094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20A3B0-CFC6-4AE2-AED4-180EDF31B1DA}" type="slidenum">
              <a:rPr lang="en-US"/>
              <a:pPr fontAlgn="base">
                <a:spcBef>
                  <a:spcPct val="0"/>
                </a:spcBef>
                <a:spcAft>
                  <a:spcPct val="0"/>
                </a:spcAft>
              </a:pPr>
              <a:t>40</a:t>
            </a:fld>
            <a:endParaRPr lang="en-US"/>
          </a:p>
        </p:txBody>
      </p:sp>
    </p:spTree>
    <p:extLst>
      <p:ext uri="{BB962C8B-B14F-4D97-AF65-F5344CB8AC3E}">
        <p14:creationId xmlns:p14="http://schemas.microsoft.com/office/powerpoint/2010/main" val="95353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8D5008-4B91-4515-89CF-A494CCB7C5EF}" type="slidenum">
              <a:rPr lang="en-US"/>
              <a:pPr fontAlgn="base">
                <a:spcBef>
                  <a:spcPct val="0"/>
                </a:spcBef>
                <a:spcAft>
                  <a:spcPct val="0"/>
                </a:spcAft>
              </a:pPr>
              <a:t>44</a:t>
            </a:fld>
            <a:endParaRPr lang="en-US"/>
          </a:p>
        </p:txBody>
      </p:sp>
    </p:spTree>
    <p:extLst>
      <p:ext uri="{BB962C8B-B14F-4D97-AF65-F5344CB8AC3E}">
        <p14:creationId xmlns:p14="http://schemas.microsoft.com/office/powerpoint/2010/main" val="633416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4023F6-942B-4F0B-ACB5-0D53001164F6}" type="slidenum">
              <a:rPr lang="en-US"/>
              <a:pPr fontAlgn="base">
                <a:spcBef>
                  <a:spcPct val="0"/>
                </a:spcBef>
                <a:spcAft>
                  <a:spcPct val="0"/>
                </a:spcAft>
              </a:pPr>
              <a:t>46</a:t>
            </a:fld>
            <a:endParaRPr lang="en-US"/>
          </a:p>
        </p:txBody>
      </p:sp>
    </p:spTree>
    <p:extLst>
      <p:ext uri="{BB962C8B-B14F-4D97-AF65-F5344CB8AC3E}">
        <p14:creationId xmlns:p14="http://schemas.microsoft.com/office/powerpoint/2010/main" val="1496948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6E8B627-E871-44EC-ADA6-3F3F493CFEDF}" type="slidenum">
              <a:rPr lang="en-US" altLang="en-US" sz="1200"/>
              <a:pPr/>
              <a:t>49</a:t>
            </a:fld>
            <a:endParaRPr lang="en-US" alt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187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F43EB8-45F3-4FEF-903C-0954339C7F16}" type="slidenum">
              <a:rPr lang="en-US" altLang="en-US" sz="1200"/>
              <a:pPr/>
              <a:t>7</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4127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D13AA5-85D5-4A4D-B347-9DC5A0BD3EDF}" type="slidenum">
              <a:rPr lang="en-US"/>
              <a:pPr fontAlgn="base">
                <a:spcBef>
                  <a:spcPct val="0"/>
                </a:spcBef>
                <a:spcAft>
                  <a:spcPct val="0"/>
                </a:spcAft>
              </a:pPr>
              <a:t>8</a:t>
            </a:fld>
            <a:endParaRPr lang="en-US"/>
          </a:p>
        </p:txBody>
      </p:sp>
    </p:spTree>
    <p:extLst>
      <p:ext uri="{BB962C8B-B14F-4D97-AF65-F5344CB8AC3E}">
        <p14:creationId xmlns:p14="http://schemas.microsoft.com/office/powerpoint/2010/main" val="893521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465C2C-B3C2-4348-90C5-3F8FC96F3250}"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3009241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1A9EE6-DEA9-4E05-9A21-F06D29E9BC9D}"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732653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7E2334-8EBC-4EBD-9530-AE3B334BE1A9}" type="slidenum">
              <a:rPr lang="en-US" altLang="en-US" sz="1200"/>
              <a:pPr/>
              <a:t>16</a:t>
            </a:fld>
            <a:endParaRPr lang="en-US" alt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4047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106265-8112-4D08-AE65-6F470215E499}" type="slidenum">
              <a:rPr lang="en-US" altLang="en-US" sz="1200"/>
              <a:pPr/>
              <a:t>18</a:t>
            </a:fld>
            <a:endParaRPr lang="en-US" alt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5511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890E4C-7849-4091-BDFD-42E76BB29E62}"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val="200923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08F7010-FF40-4A7C-8EDF-AB8227939FB9}"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16EE8B-6B25-4D32-A4B9-C79EA0D9D55B}" type="slidenum">
              <a:rPr lang="en-US"/>
              <a:pPr>
                <a:defRPr/>
              </a:pPr>
              <a:t>‹#›</a:t>
            </a:fld>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1BB3F7-8071-482C-A966-5FD7E75C6750}"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FA2F51-020A-4C75-A296-329356820332}" type="slidenum">
              <a:rPr lang="en-US"/>
              <a:pPr>
                <a:defRPr/>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8D9FAF-A53C-44AD-96FC-4C2E7AF0E580}"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8B5054-FCFB-453B-BECD-0FD4C5280A2E}" type="slidenum">
              <a:rPr lang="en-US"/>
              <a:pPr>
                <a:defRPr/>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5F1C9F-05AD-48F8-8BB0-48F29CA9DB11}"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B836C1-AD16-42A6-A829-4A0E79E3C792}" type="slidenum">
              <a:rPr lang="en-US"/>
              <a:pPr>
                <a:defRPr/>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073188-BEE5-4744-B548-93D7A6F2A0B4}"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C139EB-6544-4486-948E-7070D0ACCE32}" type="slidenum">
              <a:rPr lang="en-US"/>
              <a:pPr>
                <a:defRPr/>
              </a:pPr>
              <a:t>‹#›</a:t>
            </a:fld>
            <a:endParaRPr lang="en-U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29A31B-5E0C-45F4-BD85-C645183C00ED}" type="datetimeFigureOut">
              <a:rPr lang="en-US"/>
              <a:pPr>
                <a:defRPr/>
              </a:pPr>
              <a:t>9/19/2016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4100B6-72FA-4D3C-A4EC-F14458DDDD88}" type="slidenum">
              <a:rPr lang="en-US"/>
              <a:pPr>
                <a:defRPr/>
              </a:pPr>
              <a:t>‹#›</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E11F72E-36FC-427A-B402-DBB888DE318C}" type="datetimeFigureOut">
              <a:rPr lang="en-US"/>
              <a:pPr>
                <a:defRPr/>
              </a:pPr>
              <a:t>9/19/2016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2FD4B5E-AD51-4C82-976D-FAF2A4B4C587}" type="slidenum">
              <a:rPr lang="en-US"/>
              <a:pPr>
                <a:defRPr/>
              </a:pPr>
              <a:t>‹#›</a:t>
            </a:fld>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6577355-F23B-4482-BB63-7DAD1B3C033E}" type="datetimeFigureOut">
              <a:rPr lang="en-US"/>
              <a:pPr>
                <a:defRPr/>
              </a:pPr>
              <a:t>9/19/2016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8523BFF-D07E-44BA-AFC7-78962A406982}" type="slidenum">
              <a:rPr lang="en-US"/>
              <a:pPr>
                <a:defRPr/>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6B0EB7-7243-4C08-B068-72FB1E5035D1}" type="datetimeFigureOut">
              <a:rPr lang="en-US"/>
              <a:pPr>
                <a:defRPr/>
              </a:pPr>
              <a:t>9/19/2016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1CEC104-2C53-431D-9817-BB91033D89F3}" type="slidenum">
              <a:rPr lang="en-US"/>
              <a:pPr>
                <a:defRPr/>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88CD1-74F3-4435-B17D-7C0D8762AC37}" type="datetimeFigureOut">
              <a:rPr lang="en-US"/>
              <a:pPr>
                <a:defRPr/>
              </a:pPr>
              <a:t>9/19/2016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943B93-3394-4C5F-907D-0016F9A7E32B}" type="slidenum">
              <a:rPr lang="en-US"/>
              <a:pPr>
                <a:defRPr/>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6C33F5-B5CA-413E-9084-54F577F2880F}" type="datetimeFigureOut">
              <a:rPr lang="en-US"/>
              <a:pPr>
                <a:defRPr/>
              </a:pPr>
              <a:t>9/19/2016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B9F7DD-C782-4CDD-A4EC-5243F513C95E}" type="slidenum">
              <a:rPr lang="en-US"/>
              <a:pPr>
                <a:defRPr/>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70EC3CC-7BDD-46BD-B26C-4596F6ABE9D1}" type="datetimeFigureOut">
              <a:rPr lang="en-US"/>
              <a:pPr>
                <a:defRPr/>
              </a:pPr>
              <a:t>9/19/2016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7F8DC901-FF34-4588-B159-455DDE370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4"/>
          <p:cNvSpPr>
            <a:spLocks noGrp="1" noChangeArrowheads="1" noChangeShapeType="1" noTextEdit="1"/>
          </p:cNvSpPr>
          <p:nvPr/>
        </p:nvSpPr>
        <p:spPr bwMode="auto">
          <a:xfrm>
            <a:off x="-1981200" y="1219200"/>
            <a:ext cx="7772400" cy="1470025"/>
          </a:xfrm>
          <a:prstGeom prst="rect">
            <a:avLst/>
          </a:prstGeom>
        </p:spPr>
        <p:txBody>
          <a:bodyPr wrap="none" fromWordArt="1"/>
          <a:lstStyle/>
          <a:p>
            <a:pPr algn="ctr"/>
            <a:r>
              <a:rPr lang="en-US" sz="3600" kern="10" dirty="0" smtClean="0">
                <a:ln w="19050">
                  <a:solidFill>
                    <a:srgbClr val="FF00FF"/>
                  </a:solidFill>
                  <a:round/>
                  <a:headEnd type="none" w="sm" len="sm"/>
                  <a:tailEnd type="none" w="sm" len="sm"/>
                </a:ln>
                <a:solidFill>
                  <a:schemeClr val="tx2"/>
                </a:solidFill>
                <a:effectLst>
                  <a:outerShdw dist="35921" dir="2700000" algn="ctr" rotWithShape="0">
                    <a:srgbClr val="990000"/>
                  </a:outerShdw>
                </a:effectLst>
                <a:latin typeface="BlackChancery"/>
              </a:rPr>
              <a:t>The Geography</a:t>
            </a:r>
          </a:p>
          <a:p>
            <a:pPr algn="ctr"/>
            <a:r>
              <a:rPr lang="en-US" sz="3600" kern="10" dirty="0" smtClean="0">
                <a:ln w="19050">
                  <a:solidFill>
                    <a:srgbClr val="FF00FF"/>
                  </a:solidFill>
                  <a:round/>
                  <a:headEnd type="none" w="sm" len="sm"/>
                  <a:tailEnd type="none" w="sm" len="sm"/>
                </a:ln>
                <a:solidFill>
                  <a:schemeClr val="tx2"/>
                </a:solidFill>
                <a:effectLst>
                  <a:outerShdw dist="35921" dir="2700000" algn="ctr" rotWithShape="0">
                    <a:srgbClr val="990000"/>
                  </a:outerShdw>
                </a:effectLst>
                <a:latin typeface="BlackChancery"/>
              </a:rPr>
              <a:t>of</a:t>
            </a:r>
          </a:p>
          <a:p>
            <a:pPr algn="ctr"/>
            <a:r>
              <a:rPr lang="en-US" sz="3600" kern="10" dirty="0" smtClean="0">
                <a:ln w="19050">
                  <a:solidFill>
                    <a:srgbClr val="FF00FF"/>
                  </a:solidFill>
                  <a:round/>
                  <a:headEnd type="none" w="sm" len="sm"/>
                  <a:tailEnd type="none" w="sm" len="sm"/>
                </a:ln>
                <a:solidFill>
                  <a:schemeClr val="tx2"/>
                </a:solidFill>
                <a:effectLst>
                  <a:outerShdw dist="35921" dir="2700000" algn="ctr" rotWithShape="0">
                    <a:srgbClr val="990000"/>
                  </a:outerShdw>
                </a:effectLst>
                <a:latin typeface="BlackChancery"/>
              </a:rPr>
              <a:t>Latin America</a:t>
            </a:r>
            <a:endParaRPr lang="pt-BR" sz="3600" kern="10" dirty="0">
              <a:ln w="19050">
                <a:solidFill>
                  <a:srgbClr val="FF00FF"/>
                </a:solidFill>
                <a:round/>
                <a:headEnd type="none" w="sm" len="sm"/>
                <a:tailEnd type="none" w="sm" len="sm"/>
              </a:ln>
              <a:solidFill>
                <a:schemeClr val="tx2"/>
              </a:solidFill>
              <a:effectLst>
                <a:outerShdw dist="35921" dir="2700000" algn="ctr" rotWithShape="0">
                  <a:srgbClr val="990000"/>
                </a:outerShdw>
              </a:effectLst>
              <a:latin typeface="BlackChancery"/>
            </a:endParaRPr>
          </a:p>
        </p:txBody>
      </p:sp>
      <p:sp>
        <p:nvSpPr>
          <p:cNvPr id="2" name="TextBox 1"/>
          <p:cNvSpPr txBox="1"/>
          <p:nvPr/>
        </p:nvSpPr>
        <p:spPr>
          <a:xfrm>
            <a:off x="5410200" y="4876800"/>
            <a:ext cx="2971800" cy="1323439"/>
          </a:xfrm>
          <a:prstGeom prst="rect">
            <a:avLst/>
          </a:prstGeom>
          <a:noFill/>
        </p:spPr>
        <p:txBody>
          <a:bodyPr wrap="square" rtlCol="0">
            <a:spAutoFit/>
          </a:bodyPr>
          <a:lstStyle/>
          <a:p>
            <a:pPr algn="ctr"/>
            <a:r>
              <a:rPr lang="en-US" sz="4000" b="1" dirty="0" smtClean="0">
                <a:latin typeface="Felix Titling" panose="04060505060202020A04" pitchFamily="82" charset="0"/>
                <a:cs typeface="MV Boli" panose="02000500030200090000" pitchFamily="2" charset="0"/>
              </a:rPr>
              <a:t>Mr. Kilbourn</a:t>
            </a:r>
            <a:endParaRPr lang="en-US" sz="4000" b="1" dirty="0">
              <a:latin typeface="Felix Titling" panose="04060505060202020A04" pitchFamily="82" charset="0"/>
              <a:cs typeface="MV Boli" panose="02000500030200090000" pitchFamily="2"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42888"/>
            <a:ext cx="5265615" cy="3422650"/>
          </a:xfrm>
          <a:prstGeom prst="rect">
            <a:avLst/>
          </a:prstGeom>
        </p:spPr>
      </p:pic>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5" name="Picture 5" descr="map-Brazil v USA in size"/>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457200" y="457200"/>
            <a:ext cx="8077200"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87150"/>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381000" y="288925"/>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D60093"/>
                </a:solidFill>
                <a:effectLst>
                  <a:outerShdw blurRad="38100" dist="38100" dir="2700000" algn="tl">
                    <a:srgbClr val="FFFFFF"/>
                  </a:outerShdw>
                </a:effectLst>
                <a:latin typeface="Comic Sans MS" panose="030F0702030302020204" pitchFamily="66" charset="0"/>
              </a:rPr>
              <a:t>The Tropical Hemisphere</a:t>
            </a:r>
            <a:endParaRPr lang="en-US" altLang="en-US" sz="4000" i="1">
              <a:solidFill>
                <a:srgbClr val="D60093"/>
              </a:solidFill>
              <a:effectLst>
                <a:outerShdw blurRad="38100" dist="38100" dir="2700000" algn="tl">
                  <a:srgbClr val="FFFFFF"/>
                </a:outerShdw>
              </a:effectLst>
              <a:latin typeface="Comic Sans MS" panose="030F0702030302020204" pitchFamily="66" charset="0"/>
            </a:endParaRPr>
          </a:p>
        </p:txBody>
      </p:sp>
      <p:pic>
        <p:nvPicPr>
          <p:cNvPr id="136197" name="Picture 5" descr="lam05"/>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81000" y="1168400"/>
            <a:ext cx="8458200" cy="546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114593"/>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www.urimsomebody.com/Graphics/Maps/Latin%20America%20Physical.jpg"/>
          <p:cNvPicPr>
            <a:picLocks noChangeAspect="1" noChangeArrowheads="1"/>
          </p:cNvPicPr>
          <p:nvPr/>
        </p:nvPicPr>
        <p:blipFill>
          <a:blip r:embed="rId3" cstate="print"/>
          <a:srcRect/>
          <a:stretch>
            <a:fillRect/>
          </a:stretch>
        </p:blipFill>
        <p:spPr bwMode="auto">
          <a:xfrm>
            <a:off x="0" y="533400"/>
            <a:ext cx="4575175" cy="5791200"/>
          </a:xfrm>
          <a:prstGeom prst="rect">
            <a:avLst/>
          </a:prstGeom>
          <a:noFill/>
          <a:ln w="9525">
            <a:noFill/>
            <a:miter lim="800000"/>
            <a:headEnd/>
            <a:tailEnd/>
          </a:ln>
        </p:spPr>
      </p:pic>
      <p:sp>
        <p:nvSpPr>
          <p:cNvPr id="3" name="TextBox 2"/>
          <p:cNvSpPr txBox="1">
            <a:spLocks noChangeArrowheads="1"/>
          </p:cNvSpPr>
          <p:nvPr/>
        </p:nvSpPr>
        <p:spPr bwMode="auto">
          <a:xfrm>
            <a:off x="4767943" y="762000"/>
            <a:ext cx="4343400" cy="5109091"/>
          </a:xfrm>
          <a:prstGeom prst="rect">
            <a:avLst/>
          </a:prstGeom>
          <a:noFill/>
          <a:ln w="9525">
            <a:noFill/>
            <a:miter lim="800000"/>
            <a:headEnd/>
            <a:tailEnd/>
          </a:ln>
        </p:spPr>
        <p:txBody>
          <a:bodyPr>
            <a:spAutoFit/>
          </a:bodyPr>
          <a:lstStyle/>
          <a:p>
            <a:r>
              <a:rPr lang="en-US" sz="2800" dirty="0"/>
              <a:t>Most of the Latin America is made up of mountains or highlands.  </a:t>
            </a:r>
          </a:p>
          <a:p>
            <a:endParaRPr lang="en-US" sz="2800" dirty="0"/>
          </a:p>
          <a:p>
            <a:endParaRPr lang="en-US" sz="2800" dirty="0"/>
          </a:p>
          <a:p>
            <a:r>
              <a:rPr lang="en-US" sz="2800" b="1" dirty="0"/>
              <a:t>HIGHLANDS - </a:t>
            </a:r>
            <a:r>
              <a:rPr lang="en-US" sz="2800" dirty="0"/>
              <a:t>A mountainous or hilly section of a country</a:t>
            </a:r>
          </a:p>
          <a:p>
            <a:endParaRPr lang="en-US" sz="2800" b="1" dirty="0"/>
          </a:p>
          <a:p>
            <a:r>
              <a:rPr lang="en-US" sz="2800" b="1" dirty="0"/>
              <a:t>MOUNTAINS</a:t>
            </a:r>
            <a:r>
              <a:rPr lang="en-US" sz="2800" dirty="0"/>
              <a:t> – land that is at least 2000 </a:t>
            </a:r>
            <a:r>
              <a:rPr lang="en-US" sz="2800" dirty="0" err="1"/>
              <a:t>ft</a:t>
            </a:r>
            <a:r>
              <a:rPr lang="en-US" sz="2800" dirty="0"/>
              <a:t> high</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ountain Ranges of the World"/>
          <p:cNvPicPr>
            <a:picLocks noChangeAspect="1" noChangeArrowheads="1"/>
          </p:cNvPicPr>
          <p:nvPr/>
        </p:nvPicPr>
        <p:blipFill>
          <a:blip r:embed="rId3" cstate="print"/>
          <a:srcRect l="3796" t="7524" r="56963" b="19749"/>
          <a:stretch>
            <a:fillRect/>
          </a:stretch>
        </p:blipFill>
        <p:spPr bwMode="auto">
          <a:xfrm>
            <a:off x="2133600" y="762000"/>
            <a:ext cx="4645025" cy="4346575"/>
          </a:xfrm>
          <a:prstGeom prst="rect">
            <a:avLst/>
          </a:prstGeom>
          <a:noFill/>
          <a:ln w="9525">
            <a:noFill/>
            <a:miter lim="800000"/>
            <a:headEnd/>
            <a:tailEnd/>
          </a:ln>
        </p:spPr>
      </p:pic>
      <p:sp>
        <p:nvSpPr>
          <p:cNvPr id="9219" name="TextBox 2"/>
          <p:cNvSpPr txBox="1">
            <a:spLocks noChangeArrowheads="1"/>
          </p:cNvSpPr>
          <p:nvPr/>
        </p:nvSpPr>
        <p:spPr bwMode="auto">
          <a:xfrm>
            <a:off x="3581400" y="228600"/>
            <a:ext cx="1905000" cy="400050"/>
          </a:xfrm>
          <a:prstGeom prst="rect">
            <a:avLst/>
          </a:prstGeom>
          <a:noFill/>
          <a:ln w="9525">
            <a:noFill/>
            <a:miter lim="800000"/>
            <a:headEnd/>
            <a:tailEnd/>
          </a:ln>
        </p:spPr>
        <p:txBody>
          <a:bodyPr>
            <a:spAutoFit/>
          </a:bodyPr>
          <a:lstStyle/>
          <a:p>
            <a:r>
              <a:rPr lang="en-US" sz="2000"/>
              <a:t>La Cordillera</a:t>
            </a:r>
          </a:p>
        </p:txBody>
      </p:sp>
      <p:sp>
        <p:nvSpPr>
          <p:cNvPr id="9220" name="TextBox 4"/>
          <p:cNvSpPr txBox="1">
            <a:spLocks noChangeArrowheads="1"/>
          </p:cNvSpPr>
          <p:nvPr/>
        </p:nvSpPr>
        <p:spPr bwMode="auto">
          <a:xfrm>
            <a:off x="0" y="5257800"/>
            <a:ext cx="9144000" cy="1446550"/>
          </a:xfrm>
          <a:prstGeom prst="rect">
            <a:avLst/>
          </a:prstGeom>
          <a:noFill/>
          <a:ln w="9525">
            <a:noFill/>
            <a:miter lim="800000"/>
            <a:headEnd/>
            <a:tailEnd/>
          </a:ln>
        </p:spPr>
        <p:txBody>
          <a:bodyPr wrap="square">
            <a:spAutoFit/>
          </a:bodyPr>
          <a:lstStyle/>
          <a:p>
            <a:r>
              <a:rPr lang="en-US" sz="2000" b="1" dirty="0"/>
              <a:t>La Cordillera is the main mountain chain extending from the Rocky Mountains in Canada and the United States, through the Sierra Madres in Mexico and Central America, and along the western coast of South America. In South America, </a:t>
            </a:r>
            <a:r>
              <a:rPr lang="en-US" sz="2000" b="1" dirty="0" smtClean="0"/>
              <a:t>these mountains </a:t>
            </a:r>
            <a:r>
              <a:rPr lang="en-US" sz="2000" b="1" dirty="0"/>
              <a:t>are known as the Andes</a:t>
            </a:r>
            <a:r>
              <a:rPr lang="en-US" sz="2800" b="1" dirty="0"/>
              <a:t>.</a:t>
            </a:r>
          </a:p>
        </p:txBody>
      </p:sp>
      <p:sp>
        <p:nvSpPr>
          <p:cNvPr id="7" name="TextBox 6"/>
          <p:cNvSpPr txBox="1">
            <a:spLocks noChangeArrowheads="1"/>
          </p:cNvSpPr>
          <p:nvPr/>
        </p:nvSpPr>
        <p:spPr bwMode="auto">
          <a:xfrm>
            <a:off x="1676400" y="1676400"/>
            <a:ext cx="1828800" cy="381000"/>
          </a:xfrm>
          <a:prstGeom prst="rect">
            <a:avLst/>
          </a:prstGeom>
          <a:noFill/>
          <a:ln w="9525">
            <a:noFill/>
            <a:miter lim="800000"/>
            <a:headEnd/>
            <a:tailEnd/>
          </a:ln>
        </p:spPr>
        <p:txBody>
          <a:bodyPr>
            <a:spAutoFit/>
          </a:bodyPr>
          <a:lstStyle/>
          <a:p>
            <a:r>
              <a:rPr lang="en-US"/>
              <a:t>Rocky Mountains</a:t>
            </a:r>
          </a:p>
        </p:txBody>
      </p:sp>
      <p:sp>
        <p:nvSpPr>
          <p:cNvPr id="8" name="TextBox 7"/>
          <p:cNvSpPr txBox="1">
            <a:spLocks noChangeArrowheads="1"/>
          </p:cNvSpPr>
          <p:nvPr/>
        </p:nvSpPr>
        <p:spPr bwMode="auto">
          <a:xfrm>
            <a:off x="2667000" y="2514600"/>
            <a:ext cx="1905000" cy="369888"/>
          </a:xfrm>
          <a:prstGeom prst="rect">
            <a:avLst/>
          </a:prstGeom>
          <a:noFill/>
          <a:ln w="9525">
            <a:noFill/>
            <a:miter lim="800000"/>
            <a:headEnd/>
            <a:tailEnd/>
          </a:ln>
        </p:spPr>
        <p:txBody>
          <a:bodyPr>
            <a:spAutoFit/>
          </a:bodyPr>
          <a:lstStyle/>
          <a:p>
            <a:r>
              <a:rPr lang="en-US"/>
              <a:t>Sierra Madres</a:t>
            </a:r>
          </a:p>
        </p:txBody>
      </p:sp>
      <p:sp>
        <p:nvSpPr>
          <p:cNvPr id="9" name="TextBox 8"/>
          <p:cNvSpPr txBox="1">
            <a:spLocks noChangeArrowheads="1"/>
          </p:cNvSpPr>
          <p:nvPr/>
        </p:nvSpPr>
        <p:spPr bwMode="auto">
          <a:xfrm>
            <a:off x="4343400" y="3810000"/>
            <a:ext cx="1905000" cy="369888"/>
          </a:xfrm>
          <a:prstGeom prst="rect">
            <a:avLst/>
          </a:prstGeom>
          <a:noFill/>
          <a:ln w="9525">
            <a:noFill/>
            <a:miter lim="800000"/>
            <a:headEnd/>
            <a:tailEnd/>
          </a:ln>
        </p:spPr>
        <p:txBody>
          <a:bodyPr>
            <a:spAutoFit/>
          </a:bodyPr>
          <a:lstStyle/>
          <a:p>
            <a:r>
              <a:rPr lang="en-US"/>
              <a:t>Andes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allAtOnce"/>
      <p:bldP spid="9"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urimsomebody.com/Graphics/Maps/Latin%20America%20Physical.jpg"/>
          <p:cNvPicPr>
            <a:picLocks noChangeAspect="1" noChangeArrowheads="1"/>
          </p:cNvPicPr>
          <p:nvPr/>
        </p:nvPicPr>
        <p:blipFill>
          <a:blip r:embed="rId2" cstate="print"/>
          <a:srcRect b="48125"/>
          <a:stretch>
            <a:fillRect/>
          </a:stretch>
        </p:blipFill>
        <p:spPr bwMode="auto">
          <a:xfrm>
            <a:off x="4641850" y="228600"/>
            <a:ext cx="4176713" cy="2743200"/>
          </a:xfrm>
          <a:prstGeom prst="rect">
            <a:avLst/>
          </a:prstGeom>
          <a:noFill/>
          <a:ln w="9525">
            <a:noFill/>
            <a:miter lim="800000"/>
            <a:headEnd/>
            <a:tailEnd/>
          </a:ln>
        </p:spPr>
      </p:pic>
      <p:grpSp>
        <p:nvGrpSpPr>
          <p:cNvPr id="10243" name="Group 8"/>
          <p:cNvGrpSpPr>
            <a:grpSpLocks/>
          </p:cNvGrpSpPr>
          <p:nvPr/>
        </p:nvGrpSpPr>
        <p:grpSpPr bwMode="auto">
          <a:xfrm>
            <a:off x="2674529" y="1400145"/>
            <a:ext cx="2583271" cy="400110"/>
            <a:chOff x="3657600" y="1219200"/>
            <a:chExt cx="2583271" cy="399852"/>
          </a:xfrm>
        </p:grpSpPr>
        <p:sp>
          <p:nvSpPr>
            <p:cNvPr id="10251" name="TextBox 2"/>
            <p:cNvSpPr txBox="1">
              <a:spLocks noChangeArrowheads="1"/>
            </p:cNvSpPr>
            <p:nvPr/>
          </p:nvSpPr>
          <p:spPr bwMode="auto">
            <a:xfrm>
              <a:off x="3657600" y="1219200"/>
              <a:ext cx="2133600" cy="399852"/>
            </a:xfrm>
            <a:prstGeom prst="rect">
              <a:avLst/>
            </a:prstGeom>
            <a:noFill/>
            <a:ln w="9525">
              <a:noFill/>
              <a:miter lim="800000"/>
              <a:headEnd/>
              <a:tailEnd/>
            </a:ln>
          </p:spPr>
          <p:txBody>
            <a:bodyPr wrap="square">
              <a:spAutoFit/>
            </a:bodyPr>
            <a:lstStyle/>
            <a:p>
              <a:r>
                <a:rPr lang="en-US" sz="2000" b="1" dirty="0"/>
                <a:t>SIERRA </a:t>
              </a:r>
              <a:r>
                <a:rPr lang="en-US" sz="2000" b="1" dirty="0" smtClean="0"/>
                <a:t>MADRES         </a:t>
              </a:r>
              <a:endParaRPr lang="en-US" sz="2000" b="1" dirty="0"/>
            </a:p>
          </p:txBody>
        </p:sp>
        <p:sp>
          <p:nvSpPr>
            <p:cNvPr id="4" name="Right Arrow 3"/>
            <p:cNvSpPr/>
            <p:nvPr/>
          </p:nvSpPr>
          <p:spPr>
            <a:xfrm>
              <a:off x="5936071" y="1304900"/>
              <a:ext cx="304800" cy="228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244" name="Group 9"/>
          <p:cNvGrpSpPr>
            <a:grpSpLocks/>
          </p:cNvGrpSpPr>
          <p:nvPr/>
        </p:nvGrpSpPr>
        <p:grpSpPr bwMode="auto">
          <a:xfrm>
            <a:off x="228600" y="4419600"/>
            <a:ext cx="5286375" cy="1949450"/>
            <a:chOff x="1143000" y="4267200"/>
            <a:chExt cx="5210175" cy="2101850"/>
          </a:xfrm>
        </p:grpSpPr>
        <p:pic>
          <p:nvPicPr>
            <p:cNvPr id="10248" name="Picture 4" descr="http://www.sdnhm.org/exhibits/monarca/teachers/images/migration-map.gif"/>
            <p:cNvPicPr>
              <a:picLocks noChangeAspect="1" noChangeArrowheads="1"/>
            </p:cNvPicPr>
            <p:nvPr/>
          </p:nvPicPr>
          <p:blipFill>
            <a:blip r:embed="rId3" cstate="print"/>
            <a:srcRect t="47334"/>
            <a:stretch>
              <a:fillRect/>
            </a:stretch>
          </p:blipFill>
          <p:spPr bwMode="auto">
            <a:xfrm>
              <a:off x="1752600" y="4267200"/>
              <a:ext cx="4600575" cy="2101850"/>
            </a:xfrm>
            <a:prstGeom prst="rect">
              <a:avLst/>
            </a:prstGeom>
            <a:noFill/>
            <a:ln w="9525">
              <a:noFill/>
              <a:miter lim="800000"/>
              <a:headEnd/>
              <a:tailEnd/>
            </a:ln>
          </p:spPr>
        </p:pic>
        <p:sp>
          <p:nvSpPr>
            <p:cNvPr id="10249" name="TextBox 5"/>
            <p:cNvSpPr txBox="1">
              <a:spLocks noChangeArrowheads="1"/>
            </p:cNvSpPr>
            <p:nvPr/>
          </p:nvSpPr>
          <p:spPr bwMode="auto">
            <a:xfrm>
              <a:off x="3886200" y="5334000"/>
              <a:ext cx="1981200" cy="307777"/>
            </a:xfrm>
            <a:prstGeom prst="rect">
              <a:avLst/>
            </a:prstGeom>
            <a:noFill/>
            <a:ln w="9525">
              <a:noFill/>
              <a:miter lim="800000"/>
              <a:headEnd/>
              <a:tailEnd/>
            </a:ln>
          </p:spPr>
          <p:txBody>
            <a:bodyPr>
              <a:spAutoFit/>
            </a:bodyPr>
            <a:lstStyle/>
            <a:p>
              <a:r>
                <a:rPr lang="en-US" sz="1400"/>
                <a:t>SIERRA MADRES EAST</a:t>
              </a:r>
            </a:p>
          </p:txBody>
        </p:sp>
        <p:sp>
          <p:nvSpPr>
            <p:cNvPr id="10250" name="TextBox 6"/>
            <p:cNvSpPr txBox="1">
              <a:spLocks noChangeArrowheads="1"/>
            </p:cNvSpPr>
            <p:nvPr/>
          </p:nvSpPr>
          <p:spPr bwMode="auto">
            <a:xfrm>
              <a:off x="1143000" y="5638800"/>
              <a:ext cx="1828800" cy="307777"/>
            </a:xfrm>
            <a:prstGeom prst="rect">
              <a:avLst/>
            </a:prstGeom>
            <a:noFill/>
            <a:ln w="9525">
              <a:noFill/>
              <a:miter lim="800000"/>
              <a:headEnd/>
              <a:tailEnd/>
            </a:ln>
          </p:spPr>
          <p:txBody>
            <a:bodyPr>
              <a:spAutoFit/>
            </a:bodyPr>
            <a:lstStyle/>
            <a:p>
              <a:r>
                <a:rPr lang="en-US" sz="1400"/>
                <a:t>SIERRA MADRES WEST</a:t>
              </a:r>
            </a:p>
          </p:txBody>
        </p:sp>
      </p:grpSp>
      <p:pic>
        <p:nvPicPr>
          <p:cNvPr id="11" name="Picture 2" descr="http://chronotonic.com/southernexposure/wp-content/uploads/2008/11/hwy40.jpg"/>
          <p:cNvPicPr>
            <a:picLocks noChangeAspect="1" noChangeArrowheads="1"/>
          </p:cNvPicPr>
          <p:nvPr/>
        </p:nvPicPr>
        <p:blipFill>
          <a:blip r:embed="rId4" cstate="print"/>
          <a:srcRect/>
          <a:stretch>
            <a:fillRect/>
          </a:stretch>
        </p:blipFill>
        <p:spPr bwMode="auto">
          <a:xfrm>
            <a:off x="152400" y="228600"/>
            <a:ext cx="2517775" cy="3352800"/>
          </a:xfrm>
          <a:prstGeom prst="rect">
            <a:avLst/>
          </a:prstGeom>
          <a:noFill/>
          <a:ln w="9525">
            <a:noFill/>
            <a:miter lim="800000"/>
            <a:headEnd/>
            <a:tailEnd/>
          </a:ln>
        </p:spPr>
      </p:pic>
      <p:pic>
        <p:nvPicPr>
          <p:cNvPr id="12" name="Picture 4" descr="http://www.journeysunique.com/images/ccanyon/copper-canyon-train-track.jpg"/>
          <p:cNvPicPr>
            <a:picLocks noChangeAspect="1" noChangeArrowheads="1"/>
          </p:cNvPicPr>
          <p:nvPr/>
        </p:nvPicPr>
        <p:blipFill>
          <a:blip r:embed="rId5" cstate="print"/>
          <a:srcRect/>
          <a:stretch>
            <a:fillRect/>
          </a:stretch>
        </p:blipFill>
        <p:spPr bwMode="auto">
          <a:xfrm>
            <a:off x="4953000" y="3733800"/>
            <a:ext cx="3619500" cy="2714625"/>
          </a:xfrm>
          <a:prstGeom prst="rect">
            <a:avLst/>
          </a:prstGeom>
          <a:noFill/>
          <a:ln w="9525">
            <a:noFill/>
            <a:miter lim="800000"/>
            <a:headEnd/>
            <a:tailEnd/>
          </a:ln>
        </p:spPr>
      </p:pic>
      <p:sp>
        <p:nvSpPr>
          <p:cNvPr id="10247" name="TextBox 12"/>
          <p:cNvSpPr txBox="1">
            <a:spLocks noChangeArrowheads="1"/>
          </p:cNvSpPr>
          <p:nvPr/>
        </p:nvSpPr>
        <p:spPr bwMode="auto">
          <a:xfrm>
            <a:off x="152400" y="3733800"/>
            <a:ext cx="4876800" cy="646331"/>
          </a:xfrm>
          <a:prstGeom prst="rect">
            <a:avLst/>
          </a:prstGeom>
          <a:noFill/>
          <a:ln w="9525">
            <a:noFill/>
            <a:miter lim="800000"/>
            <a:headEnd/>
            <a:tailEnd/>
          </a:ln>
        </p:spPr>
        <p:txBody>
          <a:bodyPr>
            <a:spAutoFit/>
          </a:bodyPr>
          <a:lstStyle/>
          <a:p>
            <a:r>
              <a:rPr lang="en-US" b="1" dirty="0"/>
              <a:t>In Mexico the Sierra Madres mountains split into the Sierra Madre West and Sierra Madre East.</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81000" y="228600"/>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D60093"/>
                </a:solidFill>
                <a:effectLst>
                  <a:outerShdw blurRad="38100" dist="38100" dir="2700000" algn="tl">
                    <a:srgbClr val="FFFFFF"/>
                  </a:outerShdw>
                </a:effectLst>
                <a:latin typeface="Comic Sans MS" panose="030F0702030302020204" pitchFamily="66" charset="0"/>
              </a:rPr>
              <a:t>The Panama Canal</a:t>
            </a:r>
          </a:p>
        </p:txBody>
      </p:sp>
      <p:pic>
        <p:nvPicPr>
          <p:cNvPr id="111623" name="Picture 7" descr="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43000"/>
            <a:ext cx="7543800" cy="548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879152"/>
      </p:ext>
    </p:extLst>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173163" y="228600"/>
            <a:ext cx="7772400" cy="1143000"/>
          </a:xfrm>
        </p:spPr>
        <p:txBody>
          <a:bodyPr/>
          <a:lstStyle/>
          <a:p>
            <a:pPr algn="ctr" eaLnBrk="1" hangingPunct="1"/>
            <a:r>
              <a:rPr lang="en-US" altLang="en-US" smtClean="0"/>
              <a:t>The Panama Canal</a:t>
            </a:r>
          </a:p>
        </p:txBody>
      </p:sp>
      <p:sp>
        <p:nvSpPr>
          <p:cNvPr id="53251" name="Rectangle 3"/>
          <p:cNvSpPr>
            <a:spLocks noGrp="1" noChangeArrowheads="1"/>
          </p:cNvSpPr>
          <p:nvPr>
            <p:ph type="body" idx="1"/>
          </p:nvPr>
        </p:nvSpPr>
        <p:spPr>
          <a:xfrm>
            <a:off x="762000" y="1752600"/>
            <a:ext cx="7772400" cy="3733800"/>
          </a:xfrm>
        </p:spPr>
        <p:txBody>
          <a:bodyPr/>
          <a:lstStyle/>
          <a:p>
            <a:pPr eaLnBrk="1" hangingPunct="1"/>
            <a:r>
              <a:rPr lang="en-US" altLang="en-US" dirty="0" smtClean="0"/>
              <a:t>The Panama Canal is an important waterway that cuts through the isthmus of Panama.  The canal is human made and was completed in 1914.  The canal eliminated the long trip around Cape Horn, the southernmost tip of South America</a:t>
            </a:r>
            <a:r>
              <a:rPr lang="en-US" altLang="en-US" dirty="0" smtClean="0"/>
              <a:t>. It is 45 feet deep.</a:t>
            </a:r>
            <a:endParaRPr lang="en-US" altLang="en-US" dirty="0" smtClean="0"/>
          </a:p>
        </p:txBody>
      </p:sp>
    </p:spTree>
    <p:extLst>
      <p:ext uri="{BB962C8B-B14F-4D97-AF65-F5344CB8AC3E}">
        <p14:creationId xmlns:p14="http://schemas.microsoft.com/office/powerpoint/2010/main" val="2910404567"/>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381000" y="228600"/>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D60093"/>
                </a:solidFill>
                <a:effectLst>
                  <a:outerShdw blurRad="38100" dist="38100" dir="2700000" algn="tl">
                    <a:srgbClr val="FFFFFF"/>
                  </a:outerShdw>
                </a:effectLst>
                <a:latin typeface="Comic Sans MS" panose="030F0702030302020204" pitchFamily="66" charset="0"/>
              </a:rPr>
              <a:t>Going Through the Panama Canal</a:t>
            </a:r>
          </a:p>
        </p:txBody>
      </p:sp>
      <p:pic>
        <p:nvPicPr>
          <p:cNvPr id="110599" name="Picture 7" descr="5"/>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533400" y="1219200"/>
            <a:ext cx="8153400" cy="538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235853"/>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Panama_Canal_Rough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352425"/>
            <a:ext cx="638175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265007"/>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504" t="6666" r="7966" b="7778"/>
          <a:stretch/>
        </p:blipFill>
        <p:spPr>
          <a:xfrm>
            <a:off x="3685309" y="-19049"/>
            <a:ext cx="5001491" cy="6877050"/>
          </a:xfrm>
          <a:prstGeom prst="rect">
            <a:avLst/>
          </a:prstGeom>
        </p:spPr>
      </p:pic>
      <p:sp>
        <p:nvSpPr>
          <p:cNvPr id="5" name="TextBox 4"/>
          <p:cNvSpPr txBox="1"/>
          <p:nvPr/>
        </p:nvSpPr>
        <p:spPr>
          <a:xfrm>
            <a:off x="321129" y="187822"/>
            <a:ext cx="3276600" cy="6494085"/>
          </a:xfrm>
          <a:prstGeom prst="rect">
            <a:avLst/>
          </a:prstGeom>
          <a:noFill/>
        </p:spPr>
        <p:txBody>
          <a:bodyPr wrap="square" rtlCol="0">
            <a:spAutoFit/>
          </a:bodyPr>
          <a:lstStyle/>
          <a:p>
            <a:pPr marL="342900" indent="-342900">
              <a:buAutoNum type="arabicPeriod"/>
            </a:pPr>
            <a:r>
              <a:rPr lang="en-US" sz="3200" b="1" dirty="0" smtClean="0">
                <a:solidFill>
                  <a:srgbClr val="FF0000"/>
                </a:solidFill>
              </a:rPr>
              <a:t>Argentina</a:t>
            </a:r>
          </a:p>
          <a:p>
            <a:pPr marL="342900" indent="-342900">
              <a:buAutoNum type="arabicPeriod"/>
            </a:pPr>
            <a:r>
              <a:rPr lang="en-US" sz="3200" b="1" dirty="0" smtClean="0">
                <a:solidFill>
                  <a:srgbClr val="0070C0"/>
                </a:solidFill>
              </a:rPr>
              <a:t>Bolivia</a:t>
            </a:r>
          </a:p>
          <a:p>
            <a:pPr marL="342900" indent="-342900">
              <a:buAutoNum type="arabicPeriod"/>
            </a:pPr>
            <a:r>
              <a:rPr lang="en-US" sz="3200" b="1" dirty="0" smtClean="0">
                <a:solidFill>
                  <a:srgbClr val="00B050"/>
                </a:solidFill>
              </a:rPr>
              <a:t>Brazil</a:t>
            </a:r>
          </a:p>
          <a:p>
            <a:pPr marL="342900" indent="-342900">
              <a:buAutoNum type="arabicPeriod"/>
            </a:pPr>
            <a:r>
              <a:rPr lang="en-US" sz="3200" b="1" dirty="0" smtClean="0"/>
              <a:t>Chile</a:t>
            </a:r>
          </a:p>
          <a:p>
            <a:pPr marL="342900" indent="-342900">
              <a:buAutoNum type="arabicPeriod"/>
            </a:pPr>
            <a:r>
              <a:rPr lang="en-US" sz="3200" b="1" dirty="0" smtClean="0">
                <a:solidFill>
                  <a:srgbClr val="7030A0"/>
                </a:solidFill>
              </a:rPr>
              <a:t>Columbia</a:t>
            </a:r>
          </a:p>
          <a:p>
            <a:pPr marL="342900" indent="-342900">
              <a:buAutoNum type="arabicPeriod"/>
            </a:pPr>
            <a:r>
              <a:rPr lang="en-US" sz="3200" b="1" dirty="0" smtClean="0">
                <a:solidFill>
                  <a:schemeClr val="bg2">
                    <a:lumMod val="50000"/>
                  </a:schemeClr>
                </a:solidFill>
              </a:rPr>
              <a:t>Ecuador</a:t>
            </a:r>
          </a:p>
          <a:p>
            <a:pPr marL="342900" indent="-342900">
              <a:buAutoNum type="arabicPeriod"/>
            </a:pPr>
            <a:r>
              <a:rPr lang="en-US" sz="3200" b="1" dirty="0" smtClean="0">
                <a:solidFill>
                  <a:schemeClr val="accent2">
                    <a:lumMod val="60000"/>
                    <a:lumOff val="40000"/>
                  </a:schemeClr>
                </a:solidFill>
              </a:rPr>
              <a:t>French Guiana</a:t>
            </a:r>
          </a:p>
          <a:p>
            <a:pPr marL="342900" indent="-342900">
              <a:buAutoNum type="arabicPeriod"/>
            </a:pPr>
            <a:r>
              <a:rPr lang="en-US" sz="3200" b="1" dirty="0" smtClean="0">
                <a:solidFill>
                  <a:srgbClr val="FF0000"/>
                </a:solidFill>
              </a:rPr>
              <a:t>Guyana</a:t>
            </a:r>
          </a:p>
          <a:p>
            <a:pPr marL="342900" indent="-342900">
              <a:buAutoNum type="arabicPeriod"/>
            </a:pPr>
            <a:r>
              <a:rPr lang="en-US" sz="3200" b="1" dirty="0" smtClean="0">
                <a:solidFill>
                  <a:srgbClr val="0070C0"/>
                </a:solidFill>
              </a:rPr>
              <a:t>Paraguay</a:t>
            </a:r>
          </a:p>
          <a:p>
            <a:pPr marL="342900" indent="-342900">
              <a:buAutoNum type="arabicPeriod"/>
            </a:pPr>
            <a:r>
              <a:rPr lang="en-US" sz="3200" b="1" dirty="0" smtClean="0">
                <a:solidFill>
                  <a:srgbClr val="00B050"/>
                </a:solidFill>
              </a:rPr>
              <a:t>Peru</a:t>
            </a:r>
          </a:p>
          <a:p>
            <a:pPr marL="342900" indent="-342900">
              <a:buAutoNum type="arabicPeriod"/>
            </a:pPr>
            <a:r>
              <a:rPr lang="en-US" sz="3200" b="1" dirty="0" smtClean="0"/>
              <a:t>Suriname</a:t>
            </a:r>
          </a:p>
          <a:p>
            <a:pPr marL="342900" indent="-342900">
              <a:buAutoNum type="arabicPeriod"/>
            </a:pPr>
            <a:r>
              <a:rPr lang="en-US" sz="3200" b="1" dirty="0" smtClean="0">
                <a:solidFill>
                  <a:srgbClr val="7030A0"/>
                </a:solidFill>
              </a:rPr>
              <a:t>Uruguay</a:t>
            </a:r>
          </a:p>
          <a:p>
            <a:pPr marL="342900" indent="-342900">
              <a:buAutoNum type="arabicPeriod"/>
            </a:pPr>
            <a:r>
              <a:rPr lang="en-US" sz="3200" b="1" dirty="0" smtClean="0">
                <a:solidFill>
                  <a:schemeClr val="bg2">
                    <a:lumMod val="50000"/>
                  </a:schemeClr>
                </a:solidFill>
              </a:rPr>
              <a:t>Venezuela</a:t>
            </a:r>
            <a:endParaRPr lang="en-US" sz="3200" b="1" dirty="0">
              <a:solidFill>
                <a:schemeClr val="bg2">
                  <a:lumMod val="50000"/>
                </a:schemeClr>
              </a:solidFill>
            </a:endParaRPr>
          </a:p>
        </p:txBody>
      </p:sp>
      <p:sp>
        <p:nvSpPr>
          <p:cNvPr id="6" name="TextBox 5"/>
          <p:cNvSpPr txBox="1"/>
          <p:nvPr/>
        </p:nvSpPr>
        <p:spPr>
          <a:xfrm>
            <a:off x="5715000" y="4267200"/>
            <a:ext cx="533400" cy="400110"/>
          </a:xfrm>
          <a:prstGeom prst="rect">
            <a:avLst/>
          </a:prstGeom>
          <a:noFill/>
        </p:spPr>
        <p:txBody>
          <a:bodyPr wrap="square" rtlCol="0">
            <a:spAutoFit/>
          </a:bodyPr>
          <a:lstStyle/>
          <a:p>
            <a:r>
              <a:rPr lang="en-US" sz="2000" b="1" dirty="0" smtClean="0">
                <a:solidFill>
                  <a:srgbClr val="FF0000"/>
                </a:solidFill>
              </a:rPr>
              <a:t>1</a:t>
            </a:r>
            <a:endParaRPr lang="en-US" sz="2000" b="1" dirty="0">
              <a:solidFill>
                <a:srgbClr val="FF0000"/>
              </a:solidFill>
            </a:endParaRPr>
          </a:p>
        </p:txBody>
      </p:sp>
      <p:sp>
        <p:nvSpPr>
          <p:cNvPr id="7" name="TextBox 6"/>
          <p:cNvSpPr txBox="1"/>
          <p:nvPr/>
        </p:nvSpPr>
        <p:spPr>
          <a:xfrm>
            <a:off x="5486400" y="2667000"/>
            <a:ext cx="533400" cy="400110"/>
          </a:xfrm>
          <a:prstGeom prst="rect">
            <a:avLst/>
          </a:prstGeom>
          <a:noFill/>
        </p:spPr>
        <p:txBody>
          <a:bodyPr wrap="square" rtlCol="0">
            <a:spAutoFit/>
          </a:bodyPr>
          <a:lstStyle/>
          <a:p>
            <a:r>
              <a:rPr lang="en-US" sz="2000" b="1" dirty="0" smtClean="0">
                <a:solidFill>
                  <a:srgbClr val="0070C0"/>
                </a:solidFill>
              </a:rPr>
              <a:t>2</a:t>
            </a:r>
            <a:endParaRPr lang="en-US" sz="2000" b="1" dirty="0">
              <a:solidFill>
                <a:srgbClr val="0070C0"/>
              </a:solidFill>
            </a:endParaRPr>
          </a:p>
        </p:txBody>
      </p:sp>
      <p:sp>
        <p:nvSpPr>
          <p:cNvPr id="8" name="TextBox 7"/>
          <p:cNvSpPr txBox="1"/>
          <p:nvPr/>
        </p:nvSpPr>
        <p:spPr>
          <a:xfrm>
            <a:off x="6400800" y="1828800"/>
            <a:ext cx="609600" cy="400110"/>
          </a:xfrm>
          <a:prstGeom prst="rect">
            <a:avLst/>
          </a:prstGeom>
          <a:noFill/>
        </p:spPr>
        <p:txBody>
          <a:bodyPr wrap="square" rtlCol="0">
            <a:spAutoFit/>
          </a:bodyPr>
          <a:lstStyle/>
          <a:p>
            <a:r>
              <a:rPr lang="en-US" sz="2000" b="1" dirty="0" smtClean="0">
                <a:solidFill>
                  <a:srgbClr val="00B050"/>
                </a:solidFill>
              </a:rPr>
              <a:t>3</a:t>
            </a:r>
            <a:endParaRPr lang="en-US" sz="2000" b="1" dirty="0">
              <a:solidFill>
                <a:srgbClr val="00B050"/>
              </a:solidFill>
            </a:endParaRPr>
          </a:p>
        </p:txBody>
      </p:sp>
      <p:sp>
        <p:nvSpPr>
          <p:cNvPr id="9" name="TextBox 8"/>
          <p:cNvSpPr txBox="1"/>
          <p:nvPr/>
        </p:nvSpPr>
        <p:spPr>
          <a:xfrm>
            <a:off x="4396332" y="4267200"/>
            <a:ext cx="685800" cy="400110"/>
          </a:xfrm>
          <a:prstGeom prst="rect">
            <a:avLst/>
          </a:prstGeom>
          <a:noFill/>
        </p:spPr>
        <p:txBody>
          <a:bodyPr wrap="square" rtlCol="0">
            <a:spAutoFit/>
          </a:bodyPr>
          <a:lstStyle/>
          <a:p>
            <a:r>
              <a:rPr lang="en-US" sz="2000" b="1" dirty="0" smtClean="0"/>
              <a:t>4</a:t>
            </a:r>
            <a:endParaRPr lang="en-US" sz="2000" b="1" dirty="0"/>
          </a:p>
        </p:txBody>
      </p:sp>
      <p:cxnSp>
        <p:nvCxnSpPr>
          <p:cNvPr id="11" name="Straight Connector 10"/>
          <p:cNvCxnSpPr/>
          <p:nvPr/>
        </p:nvCxnSpPr>
        <p:spPr>
          <a:xfrm flipH="1">
            <a:off x="4648200" y="4343400"/>
            <a:ext cx="685800" cy="108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57700" y="838200"/>
            <a:ext cx="342900" cy="400110"/>
          </a:xfrm>
          <a:prstGeom prst="rect">
            <a:avLst/>
          </a:prstGeom>
          <a:noFill/>
        </p:spPr>
        <p:txBody>
          <a:bodyPr wrap="square" rtlCol="0">
            <a:spAutoFit/>
          </a:bodyPr>
          <a:lstStyle/>
          <a:p>
            <a:r>
              <a:rPr lang="en-US" sz="2000" b="1" dirty="0" smtClean="0">
                <a:solidFill>
                  <a:srgbClr val="7030A0"/>
                </a:solidFill>
              </a:rPr>
              <a:t>5</a:t>
            </a:r>
            <a:endParaRPr lang="en-US" sz="2000" b="1" dirty="0">
              <a:solidFill>
                <a:srgbClr val="7030A0"/>
              </a:solidFill>
            </a:endParaRPr>
          </a:p>
        </p:txBody>
      </p:sp>
      <p:sp>
        <p:nvSpPr>
          <p:cNvPr id="13" name="TextBox 12"/>
          <p:cNvSpPr txBox="1"/>
          <p:nvPr/>
        </p:nvSpPr>
        <p:spPr>
          <a:xfrm>
            <a:off x="4014651" y="1371600"/>
            <a:ext cx="266700" cy="400110"/>
          </a:xfrm>
          <a:prstGeom prst="rect">
            <a:avLst/>
          </a:prstGeom>
          <a:noFill/>
        </p:spPr>
        <p:txBody>
          <a:bodyPr wrap="square" rtlCol="0">
            <a:spAutoFit/>
          </a:bodyPr>
          <a:lstStyle/>
          <a:p>
            <a:r>
              <a:rPr lang="en-US" sz="2000" b="1" dirty="0" smtClean="0">
                <a:solidFill>
                  <a:schemeClr val="bg2">
                    <a:lumMod val="50000"/>
                  </a:schemeClr>
                </a:solidFill>
              </a:rPr>
              <a:t>6</a:t>
            </a:r>
            <a:endParaRPr lang="en-US" sz="2000" b="1" dirty="0">
              <a:solidFill>
                <a:schemeClr val="bg2">
                  <a:lumMod val="50000"/>
                </a:schemeClr>
              </a:solidFill>
            </a:endParaRPr>
          </a:p>
        </p:txBody>
      </p:sp>
      <p:sp>
        <p:nvSpPr>
          <p:cNvPr id="14" name="TextBox 13"/>
          <p:cNvSpPr txBox="1"/>
          <p:nvPr/>
        </p:nvSpPr>
        <p:spPr>
          <a:xfrm>
            <a:off x="6501493" y="571587"/>
            <a:ext cx="228600" cy="400110"/>
          </a:xfrm>
          <a:prstGeom prst="rect">
            <a:avLst/>
          </a:prstGeom>
          <a:noFill/>
        </p:spPr>
        <p:txBody>
          <a:bodyPr wrap="square" rtlCol="0">
            <a:spAutoFit/>
          </a:bodyPr>
          <a:lstStyle/>
          <a:p>
            <a:r>
              <a:rPr lang="en-US" sz="2000" b="1" dirty="0" smtClean="0">
                <a:solidFill>
                  <a:schemeClr val="accent2">
                    <a:lumMod val="60000"/>
                    <a:lumOff val="40000"/>
                  </a:schemeClr>
                </a:solidFill>
              </a:rPr>
              <a:t>7</a:t>
            </a:r>
            <a:endParaRPr lang="en-US" sz="2000" b="1" dirty="0">
              <a:solidFill>
                <a:schemeClr val="accent2">
                  <a:lumMod val="60000"/>
                  <a:lumOff val="40000"/>
                </a:schemeClr>
              </a:solidFill>
            </a:endParaRPr>
          </a:p>
        </p:txBody>
      </p:sp>
      <p:sp>
        <p:nvSpPr>
          <p:cNvPr id="15" name="TextBox 14"/>
          <p:cNvSpPr txBox="1"/>
          <p:nvPr/>
        </p:nvSpPr>
        <p:spPr>
          <a:xfrm>
            <a:off x="5876925" y="476309"/>
            <a:ext cx="419100" cy="400110"/>
          </a:xfrm>
          <a:prstGeom prst="rect">
            <a:avLst/>
          </a:prstGeom>
          <a:noFill/>
        </p:spPr>
        <p:txBody>
          <a:bodyPr wrap="square" rtlCol="0">
            <a:spAutoFit/>
          </a:bodyPr>
          <a:lstStyle/>
          <a:p>
            <a:r>
              <a:rPr lang="en-US" sz="2000" b="1" dirty="0" smtClean="0">
                <a:solidFill>
                  <a:srgbClr val="FF0000"/>
                </a:solidFill>
              </a:rPr>
              <a:t>8</a:t>
            </a:r>
            <a:endParaRPr lang="en-US" sz="2000" b="1" dirty="0">
              <a:solidFill>
                <a:srgbClr val="FF0000"/>
              </a:solidFill>
            </a:endParaRPr>
          </a:p>
        </p:txBody>
      </p:sp>
      <p:sp>
        <p:nvSpPr>
          <p:cNvPr id="16" name="TextBox 15"/>
          <p:cNvSpPr txBox="1"/>
          <p:nvPr/>
        </p:nvSpPr>
        <p:spPr>
          <a:xfrm>
            <a:off x="6086475" y="3234810"/>
            <a:ext cx="323850" cy="400110"/>
          </a:xfrm>
          <a:prstGeom prst="rect">
            <a:avLst/>
          </a:prstGeom>
          <a:noFill/>
        </p:spPr>
        <p:txBody>
          <a:bodyPr wrap="square" rtlCol="0">
            <a:spAutoFit/>
          </a:bodyPr>
          <a:lstStyle/>
          <a:p>
            <a:r>
              <a:rPr lang="en-US" sz="2000" b="1" dirty="0" smtClean="0">
                <a:solidFill>
                  <a:srgbClr val="0070C0"/>
                </a:solidFill>
              </a:rPr>
              <a:t>9</a:t>
            </a:r>
            <a:endParaRPr lang="en-US" sz="2000" b="1" dirty="0">
              <a:solidFill>
                <a:srgbClr val="0070C0"/>
              </a:solidFill>
            </a:endParaRPr>
          </a:p>
        </p:txBody>
      </p:sp>
      <p:sp>
        <p:nvSpPr>
          <p:cNvPr id="17" name="TextBox 16"/>
          <p:cNvSpPr txBox="1"/>
          <p:nvPr/>
        </p:nvSpPr>
        <p:spPr>
          <a:xfrm>
            <a:off x="4343696" y="2165866"/>
            <a:ext cx="519249" cy="400110"/>
          </a:xfrm>
          <a:prstGeom prst="rect">
            <a:avLst/>
          </a:prstGeom>
          <a:noFill/>
        </p:spPr>
        <p:txBody>
          <a:bodyPr wrap="square" rtlCol="0">
            <a:spAutoFit/>
          </a:bodyPr>
          <a:lstStyle/>
          <a:p>
            <a:r>
              <a:rPr lang="en-US" sz="2000" b="1" dirty="0" smtClean="0">
                <a:solidFill>
                  <a:srgbClr val="00B050"/>
                </a:solidFill>
              </a:rPr>
              <a:t>10</a:t>
            </a:r>
            <a:endParaRPr lang="en-US" sz="2000" b="1" dirty="0">
              <a:solidFill>
                <a:srgbClr val="00B050"/>
              </a:solidFill>
            </a:endParaRPr>
          </a:p>
        </p:txBody>
      </p:sp>
      <p:sp>
        <p:nvSpPr>
          <p:cNvPr id="18" name="TextBox 17"/>
          <p:cNvSpPr txBox="1"/>
          <p:nvPr/>
        </p:nvSpPr>
        <p:spPr>
          <a:xfrm>
            <a:off x="6159137" y="555922"/>
            <a:ext cx="470263" cy="400110"/>
          </a:xfrm>
          <a:prstGeom prst="rect">
            <a:avLst/>
          </a:prstGeom>
          <a:noFill/>
        </p:spPr>
        <p:txBody>
          <a:bodyPr wrap="square" rtlCol="0">
            <a:spAutoFit/>
          </a:bodyPr>
          <a:lstStyle/>
          <a:p>
            <a:r>
              <a:rPr lang="en-US" sz="2000" b="1" dirty="0" smtClean="0"/>
              <a:t>11</a:t>
            </a:r>
            <a:endParaRPr lang="en-US" sz="2000" b="1" dirty="0"/>
          </a:p>
        </p:txBody>
      </p:sp>
      <p:sp>
        <p:nvSpPr>
          <p:cNvPr id="19" name="TextBox 18"/>
          <p:cNvSpPr txBox="1"/>
          <p:nvPr/>
        </p:nvSpPr>
        <p:spPr>
          <a:xfrm>
            <a:off x="6410325" y="4253289"/>
            <a:ext cx="457200" cy="400110"/>
          </a:xfrm>
          <a:prstGeom prst="rect">
            <a:avLst/>
          </a:prstGeom>
          <a:noFill/>
        </p:spPr>
        <p:txBody>
          <a:bodyPr wrap="square" rtlCol="0">
            <a:spAutoFit/>
          </a:bodyPr>
          <a:lstStyle/>
          <a:p>
            <a:r>
              <a:rPr lang="en-US" sz="2000" b="1" dirty="0" smtClean="0">
                <a:solidFill>
                  <a:srgbClr val="7030A0"/>
                </a:solidFill>
              </a:rPr>
              <a:t>12</a:t>
            </a:r>
            <a:endParaRPr lang="en-US" sz="2000" b="1" dirty="0">
              <a:solidFill>
                <a:srgbClr val="7030A0"/>
              </a:solidFill>
            </a:endParaRPr>
          </a:p>
        </p:txBody>
      </p:sp>
      <p:sp>
        <p:nvSpPr>
          <p:cNvPr id="20" name="TextBox 19"/>
          <p:cNvSpPr txBox="1"/>
          <p:nvPr/>
        </p:nvSpPr>
        <p:spPr>
          <a:xfrm>
            <a:off x="5105400" y="316468"/>
            <a:ext cx="571500" cy="400110"/>
          </a:xfrm>
          <a:prstGeom prst="rect">
            <a:avLst/>
          </a:prstGeom>
          <a:noFill/>
        </p:spPr>
        <p:txBody>
          <a:bodyPr wrap="square" rtlCol="0">
            <a:spAutoFit/>
          </a:bodyPr>
          <a:lstStyle/>
          <a:p>
            <a:r>
              <a:rPr lang="en-US" sz="2000" b="1" dirty="0" smtClean="0">
                <a:solidFill>
                  <a:schemeClr val="bg2">
                    <a:lumMod val="50000"/>
                  </a:schemeClr>
                </a:solidFill>
              </a:rPr>
              <a:t>13</a:t>
            </a:r>
            <a:endParaRPr lang="en-US" sz="2000" b="1" dirty="0">
              <a:solidFill>
                <a:schemeClr val="bg2">
                  <a:lumMod val="50000"/>
                </a:schemeClr>
              </a:solidFill>
            </a:endParaRPr>
          </a:p>
        </p:txBody>
      </p:sp>
    </p:spTree>
    <p:extLst>
      <p:ext uri="{BB962C8B-B14F-4D97-AF65-F5344CB8AC3E}">
        <p14:creationId xmlns:p14="http://schemas.microsoft.com/office/powerpoint/2010/main" val="2215596751"/>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33400" y="1371600"/>
            <a:ext cx="2133600" cy="369888"/>
          </a:xfrm>
          <a:prstGeom prst="rect">
            <a:avLst/>
          </a:prstGeom>
          <a:noFill/>
          <a:ln w="9525">
            <a:noFill/>
            <a:miter lim="800000"/>
            <a:headEnd/>
            <a:tailEnd/>
          </a:ln>
        </p:spPr>
        <p:txBody>
          <a:bodyPr>
            <a:spAutoFit/>
          </a:bodyPr>
          <a:lstStyle/>
          <a:p>
            <a:r>
              <a:rPr lang="en-US"/>
              <a:t>This is Latin America.</a:t>
            </a:r>
          </a:p>
        </p:txBody>
      </p:sp>
      <p:sp>
        <p:nvSpPr>
          <p:cNvPr id="5" name="TextBox 4"/>
          <p:cNvSpPr txBox="1">
            <a:spLocks noChangeArrowheads="1"/>
          </p:cNvSpPr>
          <p:nvPr/>
        </p:nvSpPr>
        <p:spPr bwMode="auto">
          <a:xfrm>
            <a:off x="39144" y="2286000"/>
            <a:ext cx="3429000" cy="369888"/>
          </a:xfrm>
          <a:prstGeom prst="rect">
            <a:avLst/>
          </a:prstGeom>
          <a:noFill/>
          <a:ln w="9525">
            <a:noFill/>
            <a:miter lim="800000"/>
            <a:headEnd/>
            <a:tailEnd/>
          </a:ln>
        </p:spPr>
        <p:txBody>
          <a:bodyPr>
            <a:spAutoFit/>
          </a:bodyPr>
          <a:lstStyle/>
          <a:p>
            <a:r>
              <a:rPr lang="en-US" u="sng" dirty="0"/>
              <a:t>Latin America is NOT a continent</a:t>
            </a:r>
            <a:r>
              <a:rPr lang="en-US" dirty="0"/>
              <a:t>.</a:t>
            </a:r>
          </a:p>
        </p:txBody>
      </p:sp>
      <p:sp>
        <p:nvSpPr>
          <p:cNvPr id="6" name="TextBox 5"/>
          <p:cNvSpPr txBox="1">
            <a:spLocks noChangeArrowheads="1"/>
          </p:cNvSpPr>
          <p:nvPr/>
        </p:nvSpPr>
        <p:spPr bwMode="auto">
          <a:xfrm>
            <a:off x="0" y="3429000"/>
            <a:ext cx="3429000" cy="369888"/>
          </a:xfrm>
          <a:prstGeom prst="rect">
            <a:avLst/>
          </a:prstGeom>
          <a:noFill/>
          <a:ln w="9525">
            <a:noFill/>
            <a:miter lim="800000"/>
            <a:headEnd/>
            <a:tailEnd/>
          </a:ln>
        </p:spPr>
        <p:txBody>
          <a:bodyPr>
            <a:spAutoFit/>
          </a:bodyPr>
          <a:lstStyle/>
          <a:p>
            <a:r>
              <a:rPr lang="en-US" u="sng" dirty="0"/>
              <a:t>Latin America is NOT a country.</a:t>
            </a:r>
          </a:p>
        </p:txBody>
      </p:sp>
      <p:sp>
        <p:nvSpPr>
          <p:cNvPr id="7" name="Rectangle 6"/>
          <p:cNvSpPr>
            <a:spLocks noChangeArrowheads="1"/>
          </p:cNvSpPr>
          <p:nvPr/>
        </p:nvSpPr>
        <p:spPr bwMode="auto">
          <a:xfrm>
            <a:off x="0" y="4800600"/>
            <a:ext cx="3416300" cy="369888"/>
          </a:xfrm>
          <a:prstGeom prst="rect">
            <a:avLst/>
          </a:prstGeom>
          <a:noFill/>
          <a:ln w="9525">
            <a:noFill/>
            <a:miter lim="800000"/>
            <a:headEnd/>
            <a:tailEnd/>
          </a:ln>
        </p:spPr>
        <p:txBody>
          <a:bodyPr wrap="none">
            <a:spAutoFit/>
          </a:bodyPr>
          <a:lstStyle/>
          <a:p>
            <a:r>
              <a:rPr lang="en-US" b="1" dirty="0">
                <a:solidFill>
                  <a:srgbClr val="FF0000"/>
                </a:solidFill>
              </a:rPr>
              <a:t>Latin America IS a cultural Region.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288" y="0"/>
            <a:ext cx="5636712"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990600"/>
            <a:ext cx="420624" cy="34747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0844" y="152400"/>
            <a:ext cx="609600" cy="457200"/>
          </a:xfrm>
          <a:prstGeom prst="rect">
            <a:avLst/>
          </a:prstGeom>
        </p:spPr>
      </p:pic>
      <p:sp>
        <p:nvSpPr>
          <p:cNvPr id="9" name="TextBox 8"/>
          <p:cNvSpPr txBox="1"/>
          <p:nvPr/>
        </p:nvSpPr>
        <p:spPr>
          <a:xfrm>
            <a:off x="6477000" y="137160"/>
            <a:ext cx="1066800" cy="338554"/>
          </a:xfrm>
          <a:prstGeom prst="rect">
            <a:avLst/>
          </a:prstGeom>
          <a:noFill/>
        </p:spPr>
        <p:txBody>
          <a:bodyPr wrap="square" rtlCol="0">
            <a:spAutoFit/>
          </a:bodyPr>
          <a:lstStyle/>
          <a:p>
            <a:r>
              <a:rPr lang="en-US" sz="1600" dirty="0" smtClean="0"/>
              <a:t>Bahamas</a:t>
            </a:r>
            <a:endParaRPr lang="en-US" sz="1600"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build="allAtOnce"/>
      <p:bldP spid="6" grpId="0" build="allAtOnce"/>
      <p:bldP spid="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worldatlas.com/webimage/countrys/sanewlnd.gif"/>
          <p:cNvPicPr>
            <a:picLocks noChangeAspect="1" noChangeArrowheads="1"/>
          </p:cNvPicPr>
          <p:nvPr/>
        </p:nvPicPr>
        <p:blipFill>
          <a:blip r:embed="rId3" cstate="print"/>
          <a:srcRect/>
          <a:stretch>
            <a:fillRect/>
          </a:stretch>
        </p:blipFill>
        <p:spPr bwMode="auto">
          <a:xfrm>
            <a:off x="304800" y="1752600"/>
            <a:ext cx="4400550" cy="4381500"/>
          </a:xfrm>
          <a:prstGeom prst="rect">
            <a:avLst/>
          </a:prstGeom>
          <a:noFill/>
          <a:ln w="9525">
            <a:noFill/>
            <a:miter lim="800000"/>
            <a:headEnd/>
            <a:tailEnd/>
          </a:ln>
        </p:spPr>
      </p:pic>
      <p:pic>
        <p:nvPicPr>
          <p:cNvPr id="11267" name="Picture 4" descr="http://geology.com/press-release/age-of-the-andes-mountains/andes-mountains-map.jpg"/>
          <p:cNvPicPr>
            <a:picLocks noChangeAspect="1" noChangeArrowheads="1"/>
          </p:cNvPicPr>
          <p:nvPr/>
        </p:nvPicPr>
        <p:blipFill>
          <a:blip r:embed="rId4" cstate="print"/>
          <a:srcRect/>
          <a:stretch>
            <a:fillRect/>
          </a:stretch>
        </p:blipFill>
        <p:spPr bwMode="auto">
          <a:xfrm>
            <a:off x="5181600" y="381000"/>
            <a:ext cx="3619500" cy="4524375"/>
          </a:xfrm>
          <a:prstGeom prst="rect">
            <a:avLst/>
          </a:prstGeom>
          <a:noFill/>
          <a:ln w="9525">
            <a:noFill/>
            <a:miter lim="800000"/>
            <a:headEnd/>
            <a:tailEnd/>
          </a:ln>
        </p:spPr>
      </p:pic>
      <p:sp>
        <p:nvSpPr>
          <p:cNvPr id="11268" name="TextBox 1"/>
          <p:cNvSpPr txBox="1">
            <a:spLocks noChangeArrowheads="1"/>
          </p:cNvSpPr>
          <p:nvPr/>
        </p:nvSpPr>
        <p:spPr bwMode="auto">
          <a:xfrm rot="4318307">
            <a:off x="4046538" y="3279775"/>
            <a:ext cx="3810000" cy="381000"/>
          </a:xfrm>
          <a:prstGeom prst="rect">
            <a:avLst/>
          </a:prstGeom>
          <a:noFill/>
          <a:ln w="9525">
            <a:noFill/>
            <a:miter lim="800000"/>
            <a:headEnd/>
            <a:tailEnd/>
          </a:ln>
        </p:spPr>
        <p:txBody>
          <a:bodyPr>
            <a:spAutoFit/>
          </a:bodyPr>
          <a:lstStyle/>
          <a:p>
            <a:r>
              <a:rPr lang="en-US"/>
              <a:t>ANDES MOUNTAINS</a:t>
            </a:r>
          </a:p>
        </p:txBody>
      </p:sp>
      <p:sp>
        <p:nvSpPr>
          <p:cNvPr id="11269" name="TextBox 4"/>
          <p:cNvSpPr txBox="1">
            <a:spLocks noChangeArrowheads="1"/>
          </p:cNvSpPr>
          <p:nvPr/>
        </p:nvSpPr>
        <p:spPr bwMode="auto">
          <a:xfrm>
            <a:off x="228600" y="381000"/>
            <a:ext cx="4876800" cy="1477328"/>
          </a:xfrm>
          <a:prstGeom prst="rect">
            <a:avLst/>
          </a:prstGeom>
          <a:noFill/>
          <a:ln w="9525">
            <a:noFill/>
            <a:miter lim="800000"/>
            <a:headEnd/>
            <a:tailEnd/>
          </a:ln>
        </p:spPr>
        <p:txBody>
          <a:bodyPr>
            <a:spAutoFit/>
          </a:bodyPr>
          <a:lstStyle/>
          <a:p>
            <a:r>
              <a:rPr lang="en-US" sz="2400" b="1" dirty="0"/>
              <a:t>The Andes are the longest mountain range in the world and, the 2</a:t>
            </a:r>
            <a:r>
              <a:rPr lang="en-US" sz="2400" b="1" baseline="30000" dirty="0"/>
              <a:t>nd</a:t>
            </a:r>
            <a:r>
              <a:rPr lang="en-US" sz="2400" b="1" dirty="0"/>
              <a:t> highest mountains in the world.</a:t>
            </a:r>
          </a:p>
          <a:p>
            <a:endParaRPr lang="en-US" dirty="0"/>
          </a:p>
        </p:txBody>
      </p:sp>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destination360.com/south-america/peru/images/s/andes.jpg"/>
          <p:cNvPicPr>
            <a:picLocks noChangeAspect="1" noChangeArrowheads="1"/>
          </p:cNvPicPr>
          <p:nvPr/>
        </p:nvPicPr>
        <p:blipFill>
          <a:blip r:embed="rId2" cstate="print"/>
          <a:srcRect/>
          <a:stretch>
            <a:fillRect/>
          </a:stretch>
        </p:blipFill>
        <p:spPr bwMode="auto">
          <a:xfrm>
            <a:off x="228600" y="228600"/>
            <a:ext cx="3952875" cy="3162300"/>
          </a:xfrm>
          <a:prstGeom prst="rect">
            <a:avLst/>
          </a:prstGeom>
          <a:noFill/>
          <a:ln w="9525">
            <a:noFill/>
            <a:miter lim="800000"/>
            <a:headEnd/>
            <a:tailEnd/>
          </a:ln>
        </p:spPr>
      </p:pic>
      <p:pic>
        <p:nvPicPr>
          <p:cNvPr id="28676" name="Picture 4" descr="Andes Mountains"/>
          <p:cNvPicPr>
            <a:picLocks noChangeAspect="1" noChangeArrowheads="1"/>
          </p:cNvPicPr>
          <p:nvPr/>
        </p:nvPicPr>
        <p:blipFill>
          <a:blip r:embed="rId3" cstate="print"/>
          <a:srcRect/>
          <a:stretch>
            <a:fillRect/>
          </a:stretch>
        </p:blipFill>
        <p:spPr bwMode="auto">
          <a:xfrm>
            <a:off x="4876800" y="3581400"/>
            <a:ext cx="3952875" cy="3162300"/>
          </a:xfrm>
          <a:prstGeom prst="rect">
            <a:avLst/>
          </a:prstGeom>
          <a:noFill/>
          <a:ln w="9525">
            <a:noFill/>
            <a:miter lim="800000"/>
            <a:headEnd/>
            <a:tailEnd/>
          </a:ln>
        </p:spPr>
      </p:pic>
      <p:pic>
        <p:nvPicPr>
          <p:cNvPr id="28678" name="Picture 6" descr="http://photos.igougo.com/images/p277495-Santiago_Chile-Andes_Mountains_from_Santiago_Marriott_Hotel_Chile.jpg"/>
          <p:cNvPicPr>
            <a:picLocks noChangeAspect="1" noChangeArrowheads="1"/>
          </p:cNvPicPr>
          <p:nvPr/>
        </p:nvPicPr>
        <p:blipFill>
          <a:blip r:embed="rId4" cstate="print"/>
          <a:srcRect/>
          <a:stretch>
            <a:fillRect/>
          </a:stretch>
        </p:blipFill>
        <p:spPr bwMode="auto">
          <a:xfrm>
            <a:off x="228600" y="3581400"/>
            <a:ext cx="4108450" cy="3086100"/>
          </a:xfrm>
          <a:prstGeom prst="rect">
            <a:avLst/>
          </a:prstGeom>
          <a:noFill/>
          <a:ln w="9525">
            <a:noFill/>
            <a:miter lim="800000"/>
            <a:headEnd/>
            <a:tailEnd/>
          </a:ln>
        </p:spPr>
      </p:pic>
      <p:pic>
        <p:nvPicPr>
          <p:cNvPr id="28680" name="Picture 8" descr="http://nw08.american.edu/~zaharna/bolivia/AndesMountains.jpg"/>
          <p:cNvPicPr>
            <a:picLocks noChangeAspect="1" noChangeArrowheads="1"/>
          </p:cNvPicPr>
          <p:nvPr/>
        </p:nvPicPr>
        <p:blipFill>
          <a:blip r:embed="rId5" cstate="print"/>
          <a:srcRect/>
          <a:stretch>
            <a:fillRect/>
          </a:stretch>
        </p:blipFill>
        <p:spPr bwMode="auto">
          <a:xfrm>
            <a:off x="4648200" y="228600"/>
            <a:ext cx="3800475" cy="304165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fade">
                                      <p:cBhvr>
                                        <p:cTn id="12" dur="2000"/>
                                        <p:tgtEl>
                                          <p:spTgt spid="286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fade">
                                      <p:cBhvr>
                                        <p:cTn id="17" dur="2000"/>
                                        <p:tgtEl>
                                          <p:spTgt spid="2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76"/>
                                        </p:tgtEl>
                                        <p:attrNameLst>
                                          <p:attrName>style.visibility</p:attrName>
                                        </p:attrNameLst>
                                      </p:cBhvr>
                                      <p:to>
                                        <p:strVal val="visible"/>
                                      </p:to>
                                    </p:set>
                                    <p:animEffect transition="in" filter="fade">
                                      <p:cBhvr>
                                        <p:cTn id="22"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imagecache2.allposters.com/images/SSPOD/SuperStock_220-527B.jpg"/>
          <p:cNvPicPr>
            <a:picLocks noChangeAspect="1" noChangeArrowheads="1"/>
          </p:cNvPicPr>
          <p:nvPr/>
        </p:nvPicPr>
        <p:blipFill>
          <a:blip r:embed="rId2" cstate="print"/>
          <a:srcRect/>
          <a:stretch>
            <a:fillRect/>
          </a:stretch>
        </p:blipFill>
        <p:spPr bwMode="auto">
          <a:xfrm>
            <a:off x="2971800" y="3810000"/>
            <a:ext cx="3810000" cy="2857500"/>
          </a:xfrm>
          <a:prstGeom prst="rect">
            <a:avLst/>
          </a:prstGeom>
          <a:noFill/>
          <a:ln w="9525">
            <a:noFill/>
            <a:miter lim="800000"/>
            <a:headEnd/>
            <a:tailEnd/>
          </a:ln>
        </p:spPr>
      </p:pic>
      <p:sp>
        <p:nvSpPr>
          <p:cNvPr id="13315" name="TextBox 1"/>
          <p:cNvSpPr txBox="1">
            <a:spLocks noChangeArrowheads="1"/>
          </p:cNvSpPr>
          <p:nvPr/>
        </p:nvSpPr>
        <p:spPr bwMode="auto">
          <a:xfrm>
            <a:off x="762000" y="226367"/>
            <a:ext cx="3657600" cy="461665"/>
          </a:xfrm>
          <a:prstGeom prst="rect">
            <a:avLst/>
          </a:prstGeom>
          <a:noFill/>
          <a:ln w="9525">
            <a:noFill/>
            <a:miter lim="800000"/>
            <a:headEnd/>
            <a:tailEnd/>
          </a:ln>
        </p:spPr>
        <p:txBody>
          <a:bodyPr>
            <a:spAutoFit/>
          </a:bodyPr>
          <a:lstStyle/>
          <a:p>
            <a:r>
              <a:rPr lang="en-US" sz="2400" b="1" dirty="0"/>
              <a:t>GUIANA HIGHLANDS</a:t>
            </a:r>
          </a:p>
        </p:txBody>
      </p:sp>
      <p:pic>
        <p:nvPicPr>
          <p:cNvPr id="13316" name="Picture 2" descr="http://www.worldatlas.com/webimage/countrys/sanewlnd.gif"/>
          <p:cNvPicPr>
            <a:picLocks noChangeAspect="1" noChangeArrowheads="1"/>
          </p:cNvPicPr>
          <p:nvPr/>
        </p:nvPicPr>
        <p:blipFill>
          <a:blip r:embed="rId3" cstate="print"/>
          <a:srcRect/>
          <a:stretch>
            <a:fillRect/>
          </a:stretch>
        </p:blipFill>
        <p:spPr bwMode="auto">
          <a:xfrm>
            <a:off x="4875213" y="457200"/>
            <a:ext cx="3863975" cy="3848100"/>
          </a:xfrm>
          <a:prstGeom prst="rect">
            <a:avLst/>
          </a:prstGeom>
          <a:noFill/>
          <a:ln w="9525">
            <a:noFill/>
            <a:miter lim="800000"/>
            <a:headEnd/>
            <a:tailEnd/>
          </a:ln>
        </p:spPr>
      </p:pic>
      <p:sp>
        <p:nvSpPr>
          <p:cNvPr id="4" name="Down Arrow 3"/>
          <p:cNvSpPr/>
          <p:nvPr/>
        </p:nvSpPr>
        <p:spPr>
          <a:xfrm>
            <a:off x="7086600" y="0"/>
            <a:ext cx="228600" cy="914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5602" name="Picture 2" descr="http://www.summitpost.org/images/medium/181689.JPG"/>
          <p:cNvPicPr>
            <a:picLocks noChangeAspect="1" noChangeArrowheads="1"/>
          </p:cNvPicPr>
          <p:nvPr/>
        </p:nvPicPr>
        <p:blipFill>
          <a:blip r:embed="rId4" cstate="print"/>
          <a:srcRect/>
          <a:stretch>
            <a:fillRect/>
          </a:stretch>
        </p:blipFill>
        <p:spPr bwMode="auto">
          <a:xfrm>
            <a:off x="533400" y="838200"/>
            <a:ext cx="3810000" cy="2857500"/>
          </a:xfrm>
          <a:prstGeom prst="rect">
            <a:avLst/>
          </a:prstGeom>
          <a:noFill/>
          <a:ln w="9525">
            <a:noFill/>
            <a:miter lim="800000"/>
            <a:headEnd/>
            <a:tailEnd/>
          </a:ln>
        </p:spPr>
      </p:pic>
      <p:pic>
        <p:nvPicPr>
          <p:cNvPr id="25604" name="Picture 4" descr="http://kr.img.image.yahoo.com/ygi/gallery/img/bd/80/460c820c25823.jpg"/>
          <p:cNvPicPr>
            <a:picLocks noChangeAspect="1" noChangeArrowheads="1"/>
          </p:cNvPicPr>
          <p:nvPr/>
        </p:nvPicPr>
        <p:blipFill>
          <a:blip r:embed="rId5" cstate="print"/>
          <a:srcRect/>
          <a:stretch>
            <a:fillRect/>
          </a:stretch>
        </p:blipFill>
        <p:spPr bwMode="auto">
          <a:xfrm>
            <a:off x="381000" y="3810000"/>
            <a:ext cx="2209800" cy="2840038"/>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wipe(dow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wipe(dow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602"/>
                                        </p:tgtEl>
                                        <p:attrNameLst>
                                          <p:attrName>style.visibility</p:attrName>
                                        </p:attrNameLst>
                                      </p:cBhvr>
                                      <p:to>
                                        <p:strVal val="visible"/>
                                      </p:to>
                                    </p:set>
                                    <p:animEffect transition="in" filter="wipe(down)">
                                      <p:cBhvr>
                                        <p:cTn id="22"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worldatlas.com/webimage/countrys/sanewlnd.gif"/>
          <p:cNvPicPr>
            <a:picLocks noChangeAspect="1" noChangeArrowheads="1"/>
          </p:cNvPicPr>
          <p:nvPr/>
        </p:nvPicPr>
        <p:blipFill>
          <a:blip r:embed="rId3" cstate="print"/>
          <a:srcRect/>
          <a:stretch>
            <a:fillRect/>
          </a:stretch>
        </p:blipFill>
        <p:spPr bwMode="auto">
          <a:xfrm>
            <a:off x="304800" y="228600"/>
            <a:ext cx="3290888" cy="3276600"/>
          </a:xfrm>
          <a:prstGeom prst="rect">
            <a:avLst/>
          </a:prstGeom>
          <a:noFill/>
          <a:ln w="9525">
            <a:noFill/>
            <a:miter lim="800000"/>
            <a:headEnd/>
            <a:tailEnd/>
          </a:ln>
        </p:spPr>
      </p:pic>
      <p:sp>
        <p:nvSpPr>
          <p:cNvPr id="14339" name="TextBox 1"/>
          <p:cNvSpPr txBox="1">
            <a:spLocks noChangeArrowheads="1"/>
          </p:cNvSpPr>
          <p:nvPr/>
        </p:nvSpPr>
        <p:spPr bwMode="auto">
          <a:xfrm>
            <a:off x="4589463" y="86380"/>
            <a:ext cx="3657600" cy="523220"/>
          </a:xfrm>
          <a:prstGeom prst="rect">
            <a:avLst/>
          </a:prstGeom>
          <a:noFill/>
          <a:ln w="9525">
            <a:noFill/>
            <a:miter lim="800000"/>
            <a:headEnd/>
            <a:tailEnd/>
          </a:ln>
        </p:spPr>
        <p:txBody>
          <a:bodyPr>
            <a:spAutoFit/>
          </a:bodyPr>
          <a:lstStyle/>
          <a:p>
            <a:r>
              <a:rPr lang="en-US" sz="2800" b="1" dirty="0"/>
              <a:t>BRAZILIAN HIGHLANDS</a:t>
            </a:r>
          </a:p>
        </p:txBody>
      </p:sp>
      <p:sp>
        <p:nvSpPr>
          <p:cNvPr id="4" name="Down Arrow 3"/>
          <p:cNvSpPr/>
          <p:nvPr/>
        </p:nvSpPr>
        <p:spPr>
          <a:xfrm rot="5400000">
            <a:off x="3276600" y="1295400"/>
            <a:ext cx="152400" cy="762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4578" name="Picture 2" descr="http://www.sd281.k12.id.us/mcdonald/staff/Carhart/_overlay/Karl%27s%20Website/images/Brazilian_Highlands.jpg"/>
          <p:cNvPicPr>
            <a:picLocks noChangeAspect="1" noChangeArrowheads="1"/>
          </p:cNvPicPr>
          <p:nvPr/>
        </p:nvPicPr>
        <p:blipFill>
          <a:blip r:embed="rId4" cstate="print"/>
          <a:srcRect/>
          <a:stretch>
            <a:fillRect/>
          </a:stretch>
        </p:blipFill>
        <p:spPr bwMode="auto">
          <a:xfrm>
            <a:off x="5715000" y="3886200"/>
            <a:ext cx="2532063" cy="2743200"/>
          </a:xfrm>
          <a:prstGeom prst="rect">
            <a:avLst/>
          </a:prstGeom>
          <a:noFill/>
          <a:ln w="9525">
            <a:noFill/>
            <a:miter lim="800000"/>
            <a:headEnd/>
            <a:tailEnd/>
          </a:ln>
        </p:spPr>
      </p:pic>
      <p:pic>
        <p:nvPicPr>
          <p:cNvPr id="24580" name="Picture 4" descr="http://static.flickr.com/1073/1452893275_6a1689e65a.jpg"/>
          <p:cNvPicPr>
            <a:picLocks noChangeAspect="1" noChangeArrowheads="1"/>
          </p:cNvPicPr>
          <p:nvPr/>
        </p:nvPicPr>
        <p:blipFill>
          <a:blip r:embed="rId5" cstate="print"/>
          <a:srcRect/>
          <a:stretch>
            <a:fillRect/>
          </a:stretch>
        </p:blipFill>
        <p:spPr bwMode="auto">
          <a:xfrm>
            <a:off x="228600" y="3657600"/>
            <a:ext cx="4381500" cy="2927350"/>
          </a:xfrm>
          <a:prstGeom prst="rect">
            <a:avLst/>
          </a:prstGeom>
          <a:noFill/>
          <a:ln w="9525">
            <a:noFill/>
            <a:miter lim="800000"/>
            <a:headEnd/>
            <a:tailEnd/>
          </a:ln>
        </p:spPr>
      </p:pic>
      <p:pic>
        <p:nvPicPr>
          <p:cNvPr id="24582" name="Picture 6" descr="http://www.realitywalker.com/wp-content/images/landscape.jpg"/>
          <p:cNvPicPr>
            <a:picLocks noChangeAspect="1" noChangeArrowheads="1"/>
          </p:cNvPicPr>
          <p:nvPr/>
        </p:nvPicPr>
        <p:blipFill>
          <a:blip r:embed="rId6" cstate="print"/>
          <a:srcRect/>
          <a:stretch>
            <a:fillRect/>
          </a:stretch>
        </p:blipFill>
        <p:spPr bwMode="auto">
          <a:xfrm>
            <a:off x="4419600" y="685800"/>
            <a:ext cx="4191000" cy="2782888"/>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Effect transition="in" filter="fade">
                                      <p:cBhvr>
                                        <p:cTn id="12" dur="1000"/>
                                        <p:tgtEl>
                                          <p:spTgt spid="245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fade">
                                      <p:cBhvr>
                                        <p:cTn id="17" dur="1000"/>
                                        <p:tgtEl>
                                          <p:spTgt spid="245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78"/>
                                        </p:tgtEl>
                                        <p:attrNameLst>
                                          <p:attrName>style.visibility</p:attrName>
                                        </p:attrNameLst>
                                      </p:cBhvr>
                                      <p:to>
                                        <p:strVal val="visible"/>
                                      </p:to>
                                    </p:set>
                                    <p:animEffect transition="in" filter="fade">
                                      <p:cBhvr>
                                        <p:cTn id="22"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4572000" y="391180"/>
            <a:ext cx="3429000" cy="523220"/>
          </a:xfrm>
          <a:prstGeom prst="rect">
            <a:avLst/>
          </a:prstGeom>
          <a:noFill/>
          <a:ln w="9525">
            <a:noFill/>
            <a:miter lim="800000"/>
            <a:headEnd/>
            <a:tailEnd/>
          </a:ln>
        </p:spPr>
        <p:txBody>
          <a:bodyPr>
            <a:spAutoFit/>
          </a:bodyPr>
          <a:lstStyle/>
          <a:p>
            <a:r>
              <a:rPr lang="en-US" sz="2800" b="1" dirty="0"/>
              <a:t>VOLCANOES</a:t>
            </a:r>
            <a:endParaRPr lang="en-US" sz="2400" b="1" dirty="0"/>
          </a:p>
        </p:txBody>
      </p:sp>
      <p:pic>
        <p:nvPicPr>
          <p:cNvPr id="15363" name="Picture 2" descr="Map of Volcanoes of México and Central America"/>
          <p:cNvPicPr>
            <a:picLocks noChangeAspect="1" noChangeArrowheads="1"/>
          </p:cNvPicPr>
          <p:nvPr/>
        </p:nvPicPr>
        <p:blipFill>
          <a:blip r:embed="rId2" cstate="print"/>
          <a:srcRect/>
          <a:stretch>
            <a:fillRect/>
          </a:stretch>
        </p:blipFill>
        <p:spPr bwMode="auto">
          <a:xfrm>
            <a:off x="152400" y="3778250"/>
            <a:ext cx="4114800" cy="2870200"/>
          </a:xfrm>
          <a:prstGeom prst="rect">
            <a:avLst/>
          </a:prstGeom>
          <a:noFill/>
          <a:ln w="9525">
            <a:noFill/>
            <a:miter lim="800000"/>
            <a:headEnd/>
            <a:tailEnd/>
          </a:ln>
        </p:spPr>
      </p:pic>
      <p:pic>
        <p:nvPicPr>
          <p:cNvPr id="15364" name="Picture 4" descr="Map of Volcanoes of South America"/>
          <p:cNvPicPr>
            <a:picLocks noChangeAspect="1" noChangeArrowheads="1"/>
          </p:cNvPicPr>
          <p:nvPr/>
        </p:nvPicPr>
        <p:blipFill>
          <a:blip r:embed="rId3" cstate="print"/>
          <a:srcRect/>
          <a:stretch>
            <a:fillRect/>
          </a:stretch>
        </p:blipFill>
        <p:spPr bwMode="auto">
          <a:xfrm>
            <a:off x="4800600" y="1447800"/>
            <a:ext cx="3708400" cy="4572000"/>
          </a:xfrm>
          <a:prstGeom prst="rect">
            <a:avLst/>
          </a:prstGeom>
          <a:noFill/>
          <a:ln w="9525">
            <a:noFill/>
            <a:miter lim="800000"/>
            <a:headEnd/>
            <a:tailEnd/>
          </a:ln>
        </p:spPr>
      </p:pic>
      <p:pic>
        <p:nvPicPr>
          <p:cNvPr id="15365" name="Picture 2" descr="http://www.worldatlas.com/webimage/countrys/namerica/camerica/aaposter/elsalvadortwob.jpg"/>
          <p:cNvPicPr>
            <a:picLocks noChangeAspect="1" noChangeArrowheads="1"/>
          </p:cNvPicPr>
          <p:nvPr/>
        </p:nvPicPr>
        <p:blipFill>
          <a:blip r:embed="rId4" cstate="print"/>
          <a:srcRect/>
          <a:stretch>
            <a:fillRect/>
          </a:stretch>
        </p:blipFill>
        <p:spPr bwMode="auto">
          <a:xfrm>
            <a:off x="990600" y="914400"/>
            <a:ext cx="2667000" cy="240982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algn="ctr" eaLnBrk="1" hangingPunct="1"/>
            <a:r>
              <a:rPr lang="en-US" altLang="en-US" smtClean="0"/>
              <a:t>Natural Disasters</a:t>
            </a:r>
          </a:p>
        </p:txBody>
      </p:sp>
      <p:sp>
        <p:nvSpPr>
          <p:cNvPr id="86019" name="Rectangle 3"/>
          <p:cNvSpPr>
            <a:spLocks noGrp="1" noChangeArrowheads="1"/>
          </p:cNvSpPr>
          <p:nvPr>
            <p:ph type="body" idx="1"/>
          </p:nvPr>
        </p:nvSpPr>
        <p:spPr/>
        <p:txBody>
          <a:bodyPr/>
          <a:lstStyle/>
          <a:p>
            <a:pPr eaLnBrk="1" hangingPunct="1"/>
            <a:r>
              <a:rPr lang="en-US" altLang="en-US" smtClean="0"/>
              <a:t>Latin America has many earthquakes and volcanoes because part of it is located on the Ring of Fire.  In general, Peru, Ecuador, Chile, and the west coast of Mexico have many active volcanoes.  The Caribbean Sea also has many volcanoes.</a:t>
            </a:r>
          </a:p>
        </p:txBody>
      </p:sp>
    </p:spTree>
    <p:extLst>
      <p:ext uri="{BB962C8B-B14F-4D97-AF65-F5344CB8AC3E}">
        <p14:creationId xmlns:p14="http://schemas.microsoft.com/office/powerpoint/2010/main" val="2507399581"/>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381000" y="349250"/>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800" b="1" dirty="0">
                <a:solidFill>
                  <a:srgbClr val="D60093"/>
                </a:solidFill>
                <a:effectLst>
                  <a:outerShdw blurRad="38100" dist="38100" dir="2700000" algn="tl">
                    <a:srgbClr val="FFFFFF"/>
                  </a:outerShdw>
                </a:effectLst>
                <a:latin typeface="Comic Sans MS" panose="030F0702030302020204" pitchFamily="66" charset="0"/>
              </a:rPr>
              <a:t>Earthquake Zones</a:t>
            </a:r>
          </a:p>
        </p:txBody>
      </p:sp>
      <p:pic>
        <p:nvPicPr>
          <p:cNvPr id="68612" name="Picture 4" descr="quakes"/>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t="10001" b="13750"/>
          <a:stretch>
            <a:fillRect/>
          </a:stretch>
        </p:blipFill>
        <p:spPr bwMode="auto">
          <a:xfrm>
            <a:off x="228600" y="1717675"/>
            <a:ext cx="8763000" cy="445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871872"/>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800px-Pacific_Ring_of_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50" y="769938"/>
            <a:ext cx="7473950"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069080"/>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Map_mexico_volcan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87400"/>
            <a:ext cx="78359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755731"/>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3352800" y="1219200"/>
            <a:ext cx="2286000" cy="584775"/>
          </a:xfrm>
          <a:prstGeom prst="rect">
            <a:avLst/>
          </a:prstGeom>
          <a:noFill/>
          <a:ln w="9525">
            <a:noFill/>
            <a:miter lim="800000"/>
            <a:headEnd/>
            <a:tailEnd/>
          </a:ln>
        </p:spPr>
        <p:txBody>
          <a:bodyPr wrap="square">
            <a:spAutoFit/>
          </a:bodyPr>
          <a:lstStyle/>
          <a:p>
            <a:r>
              <a:rPr lang="en-US" sz="3200" u="sng" dirty="0"/>
              <a:t>LOWLANDS</a:t>
            </a:r>
            <a:endParaRPr lang="en-US" sz="2000" u="sng" dirty="0"/>
          </a:p>
        </p:txBody>
      </p:sp>
      <p:sp>
        <p:nvSpPr>
          <p:cNvPr id="16387" name="TextBox 2"/>
          <p:cNvSpPr txBox="1">
            <a:spLocks noChangeArrowheads="1"/>
          </p:cNvSpPr>
          <p:nvPr/>
        </p:nvSpPr>
        <p:spPr bwMode="auto">
          <a:xfrm>
            <a:off x="7391400" y="2971800"/>
            <a:ext cx="1143000" cy="369888"/>
          </a:xfrm>
          <a:prstGeom prst="rect">
            <a:avLst/>
          </a:prstGeom>
          <a:noFill/>
          <a:ln w="9525">
            <a:noFill/>
            <a:miter lim="800000"/>
            <a:headEnd/>
            <a:tailEnd/>
          </a:ln>
        </p:spPr>
        <p:txBody>
          <a:bodyPr>
            <a:spAutoFit/>
          </a:bodyPr>
          <a:lstStyle/>
          <a:p>
            <a:r>
              <a:rPr lang="en-US"/>
              <a:t>PAMPAS</a:t>
            </a:r>
          </a:p>
        </p:txBody>
      </p:sp>
      <p:pic>
        <p:nvPicPr>
          <p:cNvPr id="48130" name="Picture 2" descr="http://media-2.web.britannica.com/eb-media/30/119330-004-5C783744.jpg"/>
          <p:cNvPicPr>
            <a:picLocks noChangeAspect="1" noChangeArrowheads="1"/>
          </p:cNvPicPr>
          <p:nvPr/>
        </p:nvPicPr>
        <p:blipFill>
          <a:blip r:embed="rId3" cstate="print"/>
          <a:srcRect/>
          <a:stretch>
            <a:fillRect/>
          </a:stretch>
        </p:blipFill>
        <p:spPr bwMode="auto">
          <a:xfrm>
            <a:off x="0" y="0"/>
            <a:ext cx="3124200" cy="2108200"/>
          </a:xfrm>
          <a:prstGeom prst="rect">
            <a:avLst/>
          </a:prstGeom>
          <a:noFill/>
          <a:ln w="9525">
            <a:noFill/>
            <a:miter lim="800000"/>
            <a:headEnd/>
            <a:tailEnd/>
          </a:ln>
        </p:spPr>
      </p:pic>
      <p:pic>
        <p:nvPicPr>
          <p:cNvPr id="48134" name="Picture 6" descr="http://farm1.static.flickr.com/221/501326645_3b8abf614b.jpg?v=0"/>
          <p:cNvPicPr>
            <a:picLocks noChangeAspect="1" noChangeArrowheads="1"/>
          </p:cNvPicPr>
          <p:nvPr/>
        </p:nvPicPr>
        <p:blipFill>
          <a:blip r:embed="rId4" cstate="print"/>
          <a:srcRect/>
          <a:stretch>
            <a:fillRect/>
          </a:stretch>
        </p:blipFill>
        <p:spPr bwMode="auto">
          <a:xfrm>
            <a:off x="0" y="4629150"/>
            <a:ext cx="2971800" cy="2228850"/>
          </a:xfrm>
          <a:prstGeom prst="rect">
            <a:avLst/>
          </a:prstGeom>
          <a:noFill/>
          <a:ln w="9525">
            <a:noFill/>
            <a:miter lim="800000"/>
            <a:headEnd/>
            <a:tailEnd/>
          </a:ln>
        </p:spPr>
      </p:pic>
      <p:pic>
        <p:nvPicPr>
          <p:cNvPr id="16390" name="Picture 8" descr="http://www.blueplanetbiomes.org/images/pampas_location_map.gif"/>
          <p:cNvPicPr>
            <a:picLocks noChangeAspect="1" noChangeArrowheads="1"/>
          </p:cNvPicPr>
          <p:nvPr/>
        </p:nvPicPr>
        <p:blipFill>
          <a:blip r:embed="rId5" cstate="print"/>
          <a:srcRect t="47060" r="58127"/>
          <a:stretch>
            <a:fillRect/>
          </a:stretch>
        </p:blipFill>
        <p:spPr bwMode="auto">
          <a:xfrm>
            <a:off x="3886200" y="533400"/>
            <a:ext cx="4357688" cy="3354388"/>
          </a:xfrm>
          <a:prstGeom prst="rect">
            <a:avLst/>
          </a:prstGeom>
          <a:noFill/>
          <a:ln w="9525">
            <a:noFill/>
            <a:miter lim="800000"/>
            <a:headEnd/>
            <a:tailEnd/>
          </a:ln>
        </p:spPr>
      </p:pic>
      <p:pic>
        <p:nvPicPr>
          <p:cNvPr id="48140" name="Picture 12" descr="http://cache.virtualtourist.com/3201709-horses_on_the_Pampas_in_Sta_Suzanna-Los_Cardales.jpg"/>
          <p:cNvPicPr>
            <a:picLocks noChangeAspect="1" noChangeArrowheads="1"/>
          </p:cNvPicPr>
          <p:nvPr/>
        </p:nvPicPr>
        <p:blipFill>
          <a:blip r:embed="rId6" cstate="print"/>
          <a:srcRect t="43810"/>
          <a:stretch>
            <a:fillRect/>
          </a:stretch>
        </p:blipFill>
        <p:spPr bwMode="auto">
          <a:xfrm>
            <a:off x="0" y="2209800"/>
            <a:ext cx="5334000" cy="2247900"/>
          </a:xfrm>
          <a:prstGeom prst="rect">
            <a:avLst/>
          </a:prstGeom>
          <a:noFill/>
          <a:ln w="9525">
            <a:noFill/>
            <a:miter lim="800000"/>
            <a:headEnd/>
            <a:tailEnd/>
          </a:ln>
        </p:spPr>
      </p:pic>
      <p:sp>
        <p:nvSpPr>
          <p:cNvPr id="16392" name="TextBox 8"/>
          <p:cNvSpPr txBox="1">
            <a:spLocks noChangeArrowheads="1"/>
          </p:cNvSpPr>
          <p:nvPr/>
        </p:nvSpPr>
        <p:spPr bwMode="auto">
          <a:xfrm>
            <a:off x="3137263" y="4482737"/>
            <a:ext cx="6096000" cy="2523768"/>
          </a:xfrm>
          <a:prstGeom prst="rect">
            <a:avLst/>
          </a:prstGeom>
          <a:noFill/>
          <a:ln w="9525">
            <a:noFill/>
            <a:miter lim="800000"/>
            <a:headEnd/>
            <a:tailEnd/>
          </a:ln>
        </p:spPr>
        <p:txBody>
          <a:bodyPr wrap="square">
            <a:spAutoFit/>
          </a:bodyPr>
          <a:lstStyle/>
          <a:p>
            <a:r>
              <a:rPr lang="en-US" sz="2800" b="1" dirty="0"/>
              <a:t>One kind of lowland area in Latin America are </a:t>
            </a:r>
            <a:r>
              <a:rPr lang="en-US" sz="2800" b="1" u="sng" dirty="0">
                <a:solidFill>
                  <a:srgbClr val="FF0000"/>
                </a:solidFill>
              </a:rPr>
              <a:t>pampas</a:t>
            </a:r>
            <a:r>
              <a:rPr lang="en-US" sz="2800" b="1" dirty="0"/>
              <a:t>.  The pampas are grassy plains that stretch from Argentina into Uruguay.  The pampas are a </a:t>
            </a:r>
            <a:r>
              <a:rPr lang="en-US" sz="2800" b="1" dirty="0" smtClean="0"/>
              <a:t>productive </a:t>
            </a:r>
            <a:r>
              <a:rPr lang="en-US" sz="2800" b="1" dirty="0"/>
              <a:t>farming region.</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20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40"/>
                                        </p:tgtEl>
                                        <p:attrNameLst>
                                          <p:attrName>style.visibility</p:attrName>
                                        </p:attrNameLst>
                                      </p:cBhvr>
                                      <p:to>
                                        <p:strVal val="visible"/>
                                      </p:to>
                                    </p:set>
                                    <p:animEffect transition="in" filter="fade">
                                      <p:cBhvr>
                                        <p:cTn id="12" dur="2000"/>
                                        <p:tgtEl>
                                          <p:spTgt spid="481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4"/>
                                        </p:tgtEl>
                                        <p:attrNameLst>
                                          <p:attrName>style.visibility</p:attrName>
                                        </p:attrNameLst>
                                      </p:cBhvr>
                                      <p:to>
                                        <p:strVal val="visible"/>
                                      </p:to>
                                    </p:set>
                                    <p:animEffect transition="in" filter="fade">
                                      <p:cBhvr>
                                        <p:cTn id="17" dur="2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5801"/>
            <a:ext cx="9050208" cy="5105400"/>
          </a:xfrm>
          <a:prstGeom prst="rect">
            <a:avLst/>
          </a:prstGeom>
        </p:spPr>
      </p:pic>
      <p:sp>
        <p:nvSpPr>
          <p:cNvPr id="3" name="TextBox 2"/>
          <p:cNvSpPr txBox="1"/>
          <p:nvPr/>
        </p:nvSpPr>
        <p:spPr>
          <a:xfrm>
            <a:off x="1143000" y="2438400"/>
            <a:ext cx="1600200" cy="369332"/>
          </a:xfrm>
          <a:prstGeom prst="rect">
            <a:avLst/>
          </a:prstGeom>
          <a:noFill/>
        </p:spPr>
        <p:txBody>
          <a:bodyPr wrap="square" rtlCol="0">
            <a:spAutoFit/>
          </a:bodyPr>
          <a:lstStyle/>
          <a:p>
            <a:pPr algn="ctr"/>
            <a:r>
              <a:rPr lang="en-US" dirty="0" smtClean="0">
                <a:solidFill>
                  <a:srgbClr val="FF0000"/>
                </a:solidFill>
              </a:rPr>
              <a:t>Mexico</a:t>
            </a:r>
            <a:endParaRPr lang="en-US" dirty="0">
              <a:solidFill>
                <a:srgbClr val="FF0000"/>
              </a:solidFill>
            </a:endParaRPr>
          </a:p>
        </p:txBody>
      </p:sp>
    </p:spTree>
    <p:extLst>
      <p:ext uri="{BB962C8B-B14F-4D97-AF65-F5344CB8AC3E}">
        <p14:creationId xmlns:p14="http://schemas.microsoft.com/office/powerpoint/2010/main" val="3646518127"/>
      </p:ext>
    </p:extLst>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http://k53.pbase.com/g5/38/699338/2/67308110.3ztNbYC9.jpg"/>
          <p:cNvPicPr>
            <a:picLocks noChangeAspect="1" noChangeArrowheads="1"/>
          </p:cNvPicPr>
          <p:nvPr/>
        </p:nvPicPr>
        <p:blipFill>
          <a:blip r:embed="rId3" cstate="print"/>
          <a:srcRect/>
          <a:stretch>
            <a:fillRect/>
          </a:stretch>
        </p:blipFill>
        <p:spPr bwMode="auto">
          <a:xfrm>
            <a:off x="2819400" y="2362200"/>
            <a:ext cx="1860550" cy="2482850"/>
          </a:xfrm>
          <a:prstGeom prst="rect">
            <a:avLst/>
          </a:prstGeom>
          <a:noFill/>
          <a:ln w="9525">
            <a:noFill/>
            <a:miter lim="800000"/>
            <a:headEnd/>
            <a:tailEnd/>
          </a:ln>
        </p:spPr>
      </p:pic>
      <p:sp>
        <p:nvSpPr>
          <p:cNvPr id="17411" name="TextBox 1"/>
          <p:cNvSpPr txBox="1">
            <a:spLocks noChangeArrowheads="1"/>
          </p:cNvSpPr>
          <p:nvPr/>
        </p:nvSpPr>
        <p:spPr bwMode="auto">
          <a:xfrm>
            <a:off x="5257800" y="213633"/>
            <a:ext cx="4000500" cy="830997"/>
          </a:xfrm>
          <a:prstGeom prst="rect">
            <a:avLst/>
          </a:prstGeom>
          <a:noFill/>
          <a:ln w="9525">
            <a:noFill/>
            <a:miter lim="800000"/>
            <a:headEnd/>
            <a:tailEnd/>
          </a:ln>
        </p:spPr>
        <p:txBody>
          <a:bodyPr wrap="square">
            <a:spAutoFit/>
          </a:bodyPr>
          <a:lstStyle/>
          <a:p>
            <a:r>
              <a:rPr lang="en-US" sz="2400" b="1" dirty="0"/>
              <a:t>Another lowland area in Latin America is the Amazon Basin.</a:t>
            </a:r>
          </a:p>
        </p:txBody>
      </p:sp>
      <p:sp>
        <p:nvSpPr>
          <p:cNvPr id="17412" name="TextBox 2"/>
          <p:cNvSpPr txBox="1">
            <a:spLocks noChangeArrowheads="1"/>
          </p:cNvSpPr>
          <p:nvPr/>
        </p:nvSpPr>
        <p:spPr bwMode="auto">
          <a:xfrm>
            <a:off x="304800" y="304800"/>
            <a:ext cx="2590800" cy="369888"/>
          </a:xfrm>
          <a:prstGeom prst="rect">
            <a:avLst/>
          </a:prstGeom>
          <a:noFill/>
          <a:ln w="9525">
            <a:noFill/>
            <a:miter lim="800000"/>
            <a:headEnd/>
            <a:tailEnd/>
          </a:ln>
        </p:spPr>
        <p:txBody>
          <a:bodyPr>
            <a:spAutoFit/>
          </a:bodyPr>
          <a:lstStyle/>
          <a:p>
            <a:r>
              <a:rPr lang="en-US" u="sng"/>
              <a:t>LOWLANDS</a:t>
            </a:r>
          </a:p>
        </p:txBody>
      </p:sp>
      <p:pic>
        <p:nvPicPr>
          <p:cNvPr id="17413" name="Picture 2" descr="http://boto.ocean.washington.edu/gifs/sa_basic.gif"/>
          <p:cNvPicPr>
            <a:picLocks noChangeAspect="1" noChangeArrowheads="1"/>
          </p:cNvPicPr>
          <p:nvPr/>
        </p:nvPicPr>
        <p:blipFill>
          <a:blip r:embed="rId4" cstate="print"/>
          <a:srcRect/>
          <a:stretch>
            <a:fillRect/>
          </a:stretch>
        </p:blipFill>
        <p:spPr bwMode="auto">
          <a:xfrm>
            <a:off x="5803583" y="1143000"/>
            <a:ext cx="3200400" cy="4508500"/>
          </a:xfrm>
          <a:prstGeom prst="rect">
            <a:avLst/>
          </a:prstGeom>
          <a:noFill/>
          <a:ln w="9525">
            <a:noFill/>
            <a:miter lim="800000"/>
            <a:headEnd/>
            <a:tailEnd/>
          </a:ln>
        </p:spPr>
      </p:pic>
      <p:pic>
        <p:nvPicPr>
          <p:cNvPr id="47108" name="Picture 4" descr="http://www.virginmedia.com/images/amazon431x300.jpg"/>
          <p:cNvPicPr>
            <a:picLocks noChangeAspect="1" noChangeArrowheads="1"/>
          </p:cNvPicPr>
          <p:nvPr/>
        </p:nvPicPr>
        <p:blipFill>
          <a:blip r:embed="rId5" cstate="print"/>
          <a:srcRect/>
          <a:stretch>
            <a:fillRect/>
          </a:stretch>
        </p:blipFill>
        <p:spPr bwMode="auto">
          <a:xfrm>
            <a:off x="1808299" y="4724400"/>
            <a:ext cx="3014663" cy="2098675"/>
          </a:xfrm>
          <a:prstGeom prst="rect">
            <a:avLst/>
          </a:prstGeom>
          <a:noFill/>
          <a:ln w="9525">
            <a:noFill/>
            <a:miter lim="800000"/>
            <a:headEnd/>
            <a:tailEnd/>
          </a:ln>
        </p:spPr>
      </p:pic>
      <p:pic>
        <p:nvPicPr>
          <p:cNvPr id="7" name="Picture 2" descr="http://bellsouthpwp.net/l/d/ldeziel/green.jpg"/>
          <p:cNvPicPr>
            <a:picLocks noChangeAspect="1" noChangeArrowheads="1"/>
          </p:cNvPicPr>
          <p:nvPr/>
        </p:nvPicPr>
        <p:blipFill>
          <a:blip r:embed="rId6" cstate="print"/>
          <a:srcRect/>
          <a:stretch>
            <a:fillRect/>
          </a:stretch>
        </p:blipFill>
        <p:spPr bwMode="auto">
          <a:xfrm>
            <a:off x="2003516" y="235540"/>
            <a:ext cx="3219450" cy="2181225"/>
          </a:xfrm>
          <a:prstGeom prst="rect">
            <a:avLst/>
          </a:prstGeom>
          <a:noFill/>
          <a:ln w="9525">
            <a:noFill/>
            <a:miter lim="800000"/>
            <a:headEnd/>
            <a:tailEnd/>
          </a:ln>
        </p:spPr>
      </p:pic>
      <p:pic>
        <p:nvPicPr>
          <p:cNvPr id="20482" name="Picture 2" descr="http://imagecache5.art.com/p/LRG/21/2143/ZRQED00Z/pete-oxford-ocelot-felis-leopardus-pardalis-amazon-rainforest-ecuador.jpg"/>
          <p:cNvPicPr>
            <a:picLocks noChangeAspect="1" noChangeArrowheads="1"/>
          </p:cNvPicPr>
          <p:nvPr/>
        </p:nvPicPr>
        <p:blipFill>
          <a:blip r:embed="rId7" cstate="print"/>
          <a:srcRect/>
          <a:stretch>
            <a:fillRect/>
          </a:stretch>
        </p:blipFill>
        <p:spPr bwMode="auto">
          <a:xfrm>
            <a:off x="95250" y="914400"/>
            <a:ext cx="1689100" cy="2246313"/>
          </a:xfrm>
          <a:prstGeom prst="rect">
            <a:avLst/>
          </a:prstGeom>
          <a:noFill/>
          <a:ln w="9525">
            <a:noFill/>
            <a:miter lim="800000"/>
            <a:headEnd/>
            <a:tailEnd/>
          </a:ln>
        </p:spPr>
      </p:pic>
      <p:pic>
        <p:nvPicPr>
          <p:cNvPr id="20484" name="Picture 4" descr="http://www.about-peru-history.com/image-files/amazon_rainforest_peru02.jpg"/>
          <p:cNvPicPr>
            <a:picLocks noChangeAspect="1" noChangeArrowheads="1"/>
          </p:cNvPicPr>
          <p:nvPr/>
        </p:nvPicPr>
        <p:blipFill>
          <a:blip r:embed="rId8" cstate="print"/>
          <a:srcRect/>
          <a:stretch>
            <a:fillRect/>
          </a:stretch>
        </p:blipFill>
        <p:spPr bwMode="auto">
          <a:xfrm>
            <a:off x="58840" y="3618865"/>
            <a:ext cx="1689100" cy="2536825"/>
          </a:xfrm>
          <a:prstGeom prst="rect">
            <a:avLst/>
          </a:prstGeom>
          <a:noFill/>
          <a:ln w="9525">
            <a:noFill/>
            <a:miter lim="800000"/>
            <a:headEnd/>
            <a:tailEnd/>
          </a:ln>
        </p:spPr>
      </p:pic>
      <p:sp>
        <p:nvSpPr>
          <p:cNvPr id="17418" name="TextBox 10"/>
          <p:cNvSpPr txBox="1">
            <a:spLocks noChangeArrowheads="1"/>
          </p:cNvSpPr>
          <p:nvPr/>
        </p:nvSpPr>
        <p:spPr bwMode="auto">
          <a:xfrm>
            <a:off x="4822962" y="5651500"/>
            <a:ext cx="4343400" cy="1477328"/>
          </a:xfrm>
          <a:prstGeom prst="rect">
            <a:avLst/>
          </a:prstGeom>
          <a:noFill/>
          <a:ln w="9525">
            <a:noFill/>
            <a:miter lim="800000"/>
            <a:headEnd/>
            <a:tailEnd/>
          </a:ln>
        </p:spPr>
        <p:txBody>
          <a:bodyPr wrap="square">
            <a:spAutoFit/>
          </a:bodyPr>
          <a:lstStyle/>
          <a:p>
            <a:r>
              <a:rPr lang="en-US" sz="2400" b="1" dirty="0"/>
              <a:t>The Amazon Basin is the worlds largest rain forest occupying 40% of South America.</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fade">
                                      <p:cBhvr>
                                        <p:cTn id="12" dur="2000"/>
                                        <p:tgtEl>
                                          <p:spTgt spid="204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6"/>
                                        </p:tgtEl>
                                        <p:attrNameLst>
                                          <p:attrName>style.visibility</p:attrName>
                                        </p:attrNameLst>
                                      </p:cBhvr>
                                      <p:to>
                                        <p:strVal val="visible"/>
                                      </p:to>
                                    </p:set>
                                    <p:animEffect transition="in" filter="fade">
                                      <p:cBhvr>
                                        <p:cTn id="22" dur="2000"/>
                                        <p:tgtEl>
                                          <p:spTgt spid="204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08"/>
                                        </p:tgtEl>
                                        <p:attrNameLst>
                                          <p:attrName>style.visibility</p:attrName>
                                        </p:attrNameLst>
                                      </p:cBhvr>
                                      <p:to>
                                        <p:strVal val="visible"/>
                                      </p:to>
                                    </p:set>
                                    <p:animEffect transition="in" filter="fade">
                                      <p:cBhvr>
                                        <p:cTn id="27" dur="20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5" descr="latin America satellite"/>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143000" y="-34585"/>
            <a:ext cx="6723063" cy="689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pic>
    </p:spTree>
    <p:extLst>
      <p:ext uri="{BB962C8B-B14F-4D97-AF65-F5344CB8AC3E}">
        <p14:creationId xmlns:p14="http://schemas.microsoft.com/office/powerpoint/2010/main" val="2813645006"/>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914400" y="1219200"/>
            <a:ext cx="7620000" cy="4401205"/>
          </a:xfrm>
          <a:prstGeom prst="rect">
            <a:avLst/>
          </a:prstGeom>
          <a:noFill/>
          <a:ln w="9525">
            <a:noFill/>
            <a:miter lim="800000"/>
            <a:headEnd/>
            <a:tailEnd/>
          </a:ln>
        </p:spPr>
        <p:txBody>
          <a:bodyPr wrap="square">
            <a:spAutoFit/>
          </a:bodyPr>
          <a:lstStyle/>
          <a:p>
            <a:r>
              <a:rPr lang="en-US" sz="4000" b="1" dirty="0"/>
              <a:t>South America has three major river systems that  provide important transportation routes:  the Amazon river, Orinoco river and, the Rio de la Plata.  All these rivers are important transportation routes for people and goods.</a:t>
            </a:r>
          </a:p>
        </p:txBody>
      </p:sp>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2209800" y="133350"/>
            <a:ext cx="5257800" cy="523220"/>
          </a:xfrm>
          <a:prstGeom prst="rect">
            <a:avLst/>
          </a:prstGeom>
          <a:noFill/>
          <a:ln w="9525">
            <a:noFill/>
            <a:miter lim="800000"/>
            <a:headEnd/>
            <a:tailEnd/>
          </a:ln>
        </p:spPr>
        <p:txBody>
          <a:bodyPr>
            <a:spAutoFit/>
          </a:bodyPr>
          <a:lstStyle/>
          <a:p>
            <a:r>
              <a:rPr lang="en-US" sz="2400" dirty="0"/>
              <a:t>		</a:t>
            </a:r>
            <a:r>
              <a:rPr lang="en-US" sz="2800" b="1" dirty="0"/>
              <a:t>AMAZON RIVER</a:t>
            </a:r>
          </a:p>
        </p:txBody>
      </p:sp>
      <p:pic>
        <p:nvPicPr>
          <p:cNvPr id="19459" name="Picture 6" descr="http://static.howstuffworks.com/gif/willow/the-amazon-river0.gif"/>
          <p:cNvPicPr>
            <a:picLocks noChangeAspect="1" noChangeArrowheads="1"/>
          </p:cNvPicPr>
          <p:nvPr/>
        </p:nvPicPr>
        <p:blipFill>
          <a:blip r:embed="rId3" cstate="print"/>
          <a:srcRect/>
          <a:stretch>
            <a:fillRect/>
          </a:stretch>
        </p:blipFill>
        <p:spPr bwMode="auto">
          <a:xfrm>
            <a:off x="152400" y="228600"/>
            <a:ext cx="2600325" cy="3086100"/>
          </a:xfrm>
          <a:prstGeom prst="rect">
            <a:avLst/>
          </a:prstGeom>
          <a:noFill/>
          <a:ln w="9525">
            <a:noFill/>
            <a:miter lim="800000"/>
            <a:headEnd/>
            <a:tailEnd/>
          </a:ln>
        </p:spPr>
      </p:pic>
      <p:pic>
        <p:nvPicPr>
          <p:cNvPr id="18440" name="Picture 8" descr="http://www.worldholidays.net/images/photographs/amazon-rainforest/amazon.jpg"/>
          <p:cNvPicPr>
            <a:picLocks noChangeAspect="1" noChangeArrowheads="1"/>
          </p:cNvPicPr>
          <p:nvPr/>
        </p:nvPicPr>
        <p:blipFill>
          <a:blip r:embed="rId4" cstate="print"/>
          <a:srcRect/>
          <a:stretch>
            <a:fillRect/>
          </a:stretch>
        </p:blipFill>
        <p:spPr bwMode="auto">
          <a:xfrm>
            <a:off x="2672125" y="2643187"/>
            <a:ext cx="3284538" cy="2124075"/>
          </a:xfrm>
          <a:prstGeom prst="rect">
            <a:avLst/>
          </a:prstGeom>
          <a:noFill/>
          <a:ln w="9525">
            <a:noFill/>
            <a:miter lim="800000"/>
            <a:headEnd/>
            <a:tailEnd/>
          </a:ln>
        </p:spPr>
      </p:pic>
      <p:pic>
        <p:nvPicPr>
          <p:cNvPr id="18442" name="Picture 10" descr="http://www.manaus.info/picture_library/manaus-brazil-amazon-river.jpg"/>
          <p:cNvPicPr>
            <a:picLocks noChangeAspect="1" noChangeArrowheads="1"/>
          </p:cNvPicPr>
          <p:nvPr/>
        </p:nvPicPr>
        <p:blipFill>
          <a:blip r:embed="rId5" cstate="print"/>
          <a:srcRect/>
          <a:stretch>
            <a:fillRect/>
          </a:stretch>
        </p:blipFill>
        <p:spPr bwMode="auto">
          <a:xfrm>
            <a:off x="5943600" y="1752600"/>
            <a:ext cx="3048000" cy="2286000"/>
          </a:xfrm>
          <a:prstGeom prst="rect">
            <a:avLst/>
          </a:prstGeom>
          <a:noFill/>
          <a:ln w="9525">
            <a:noFill/>
            <a:miter lim="800000"/>
            <a:headEnd/>
            <a:tailEnd/>
          </a:ln>
        </p:spPr>
      </p:pic>
      <p:pic>
        <p:nvPicPr>
          <p:cNvPr id="18444" name="Picture 12" descr="http://www.latintrails.com/uploads/6b/b8/6bb8556d2b58c2ae010cf2fab6f6b27e/amazon_river.png"/>
          <p:cNvPicPr>
            <a:picLocks noChangeAspect="1" noChangeArrowheads="1"/>
          </p:cNvPicPr>
          <p:nvPr/>
        </p:nvPicPr>
        <p:blipFill>
          <a:blip r:embed="rId6" cstate="print"/>
          <a:srcRect/>
          <a:stretch>
            <a:fillRect/>
          </a:stretch>
        </p:blipFill>
        <p:spPr bwMode="auto">
          <a:xfrm>
            <a:off x="0" y="4230688"/>
            <a:ext cx="3505200" cy="2627312"/>
          </a:xfrm>
          <a:prstGeom prst="rect">
            <a:avLst/>
          </a:prstGeom>
          <a:noFill/>
          <a:ln w="9525">
            <a:noFill/>
            <a:miter lim="800000"/>
            <a:headEnd/>
            <a:tailEnd/>
          </a:ln>
        </p:spPr>
      </p:pic>
      <p:pic>
        <p:nvPicPr>
          <p:cNvPr id="18446" name="Picture 14" descr="http://www.ultimatejourney.com/BR.Amazon.Canoe2.JPG"/>
          <p:cNvPicPr>
            <a:picLocks noChangeAspect="1" noChangeArrowheads="1"/>
          </p:cNvPicPr>
          <p:nvPr/>
        </p:nvPicPr>
        <p:blipFill>
          <a:blip r:embed="rId7" cstate="print"/>
          <a:srcRect/>
          <a:stretch>
            <a:fillRect/>
          </a:stretch>
        </p:blipFill>
        <p:spPr bwMode="auto">
          <a:xfrm>
            <a:off x="5257800" y="4429125"/>
            <a:ext cx="3670300" cy="2428875"/>
          </a:xfrm>
          <a:prstGeom prst="rect">
            <a:avLst/>
          </a:prstGeom>
          <a:noFill/>
          <a:ln w="9525">
            <a:noFill/>
            <a:miter lim="800000"/>
            <a:headEnd/>
            <a:tailEnd/>
          </a:ln>
        </p:spPr>
      </p:pic>
      <p:sp>
        <p:nvSpPr>
          <p:cNvPr id="19464" name="TextBox 11"/>
          <p:cNvSpPr txBox="1">
            <a:spLocks noChangeArrowheads="1"/>
          </p:cNvSpPr>
          <p:nvPr/>
        </p:nvSpPr>
        <p:spPr bwMode="auto">
          <a:xfrm>
            <a:off x="2819400" y="572453"/>
            <a:ext cx="5789613" cy="2369880"/>
          </a:xfrm>
          <a:prstGeom prst="rect">
            <a:avLst/>
          </a:prstGeom>
          <a:noFill/>
          <a:ln w="9525">
            <a:noFill/>
            <a:miter lim="800000"/>
            <a:headEnd/>
            <a:tailEnd/>
          </a:ln>
        </p:spPr>
        <p:txBody>
          <a:bodyPr wrap="square">
            <a:spAutoFit/>
          </a:bodyPr>
          <a:lstStyle/>
          <a:p>
            <a:r>
              <a:rPr lang="en-US" sz="2600" dirty="0"/>
              <a:t>The Amazon is the largest </a:t>
            </a:r>
            <a:r>
              <a:rPr lang="en-US" sz="2600" dirty="0" smtClean="0"/>
              <a:t>river system </a:t>
            </a:r>
            <a:r>
              <a:rPr lang="en-US" sz="2600" dirty="0"/>
              <a:t>in the world.  It begins in the Andes Mountains in Peru and flows east across Brazil.  </a:t>
            </a:r>
            <a:endParaRPr lang="en-US" sz="2600" dirty="0" smtClean="0"/>
          </a:p>
          <a:p>
            <a:r>
              <a:rPr lang="en-US" sz="2600" dirty="0" smtClean="0"/>
              <a:t>It </a:t>
            </a:r>
            <a:r>
              <a:rPr lang="en-US" sz="2600" dirty="0"/>
              <a:t>is 4,000 miles long.</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fade">
                                      <p:cBhvr>
                                        <p:cTn id="7" dur="2000"/>
                                        <p:tgtEl>
                                          <p:spTgt spid="184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44"/>
                                        </p:tgtEl>
                                        <p:attrNameLst>
                                          <p:attrName>style.visibility</p:attrName>
                                        </p:attrNameLst>
                                      </p:cBhvr>
                                      <p:to>
                                        <p:strVal val="visible"/>
                                      </p:to>
                                    </p:set>
                                    <p:animEffect transition="in" filter="fade">
                                      <p:cBhvr>
                                        <p:cTn id="12" dur="2000"/>
                                        <p:tgtEl>
                                          <p:spTgt spid="184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42"/>
                                        </p:tgtEl>
                                        <p:attrNameLst>
                                          <p:attrName>style.visibility</p:attrName>
                                        </p:attrNameLst>
                                      </p:cBhvr>
                                      <p:to>
                                        <p:strVal val="visible"/>
                                      </p:to>
                                    </p:set>
                                    <p:animEffect transition="in" filter="fade">
                                      <p:cBhvr>
                                        <p:cTn id="17" dur="2000"/>
                                        <p:tgtEl>
                                          <p:spTgt spid="184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46"/>
                                        </p:tgtEl>
                                        <p:attrNameLst>
                                          <p:attrName>style.visibility</p:attrName>
                                        </p:attrNameLst>
                                      </p:cBhvr>
                                      <p:to>
                                        <p:strVal val="visible"/>
                                      </p:to>
                                    </p:set>
                                    <p:animEffect transition="in" filter="fade">
                                      <p:cBhvr>
                                        <p:cTn id="22" dur="20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304800" y="152400"/>
            <a:ext cx="4495800" cy="584775"/>
          </a:xfrm>
          <a:prstGeom prst="rect">
            <a:avLst/>
          </a:prstGeom>
          <a:noFill/>
          <a:ln w="9525">
            <a:noFill/>
            <a:miter lim="800000"/>
            <a:headEnd/>
            <a:tailEnd/>
          </a:ln>
        </p:spPr>
        <p:txBody>
          <a:bodyPr>
            <a:spAutoFit/>
          </a:bodyPr>
          <a:lstStyle/>
          <a:p>
            <a:r>
              <a:rPr lang="en-US" sz="3200" b="1" dirty="0"/>
              <a:t>Orinoco River</a:t>
            </a:r>
          </a:p>
        </p:txBody>
      </p:sp>
      <p:pic>
        <p:nvPicPr>
          <p:cNvPr id="20483" name="Picture 2" descr="http://www.enchantedlearning.com/geography/samer/riveroutlinemaplabeled/map.GIF"/>
          <p:cNvPicPr>
            <a:picLocks noChangeAspect="1" noChangeArrowheads="1"/>
          </p:cNvPicPr>
          <p:nvPr/>
        </p:nvPicPr>
        <p:blipFill>
          <a:blip r:embed="rId3" cstate="print"/>
          <a:srcRect/>
          <a:stretch>
            <a:fillRect/>
          </a:stretch>
        </p:blipFill>
        <p:spPr bwMode="auto">
          <a:xfrm>
            <a:off x="3276600" y="228600"/>
            <a:ext cx="2819400" cy="3989388"/>
          </a:xfrm>
          <a:prstGeom prst="rect">
            <a:avLst/>
          </a:prstGeom>
          <a:noFill/>
          <a:ln w="9525">
            <a:noFill/>
            <a:miter lim="800000"/>
            <a:headEnd/>
            <a:tailEnd/>
          </a:ln>
        </p:spPr>
      </p:pic>
      <p:pic>
        <p:nvPicPr>
          <p:cNvPr id="41988" name="Picture 4" descr="Satellite Image, Photo of Orinoco, Capanaparo, and Cinaruco Rivers, Venezuela"/>
          <p:cNvPicPr>
            <a:picLocks noChangeAspect="1" noChangeArrowheads="1"/>
          </p:cNvPicPr>
          <p:nvPr/>
        </p:nvPicPr>
        <p:blipFill>
          <a:blip r:embed="rId4" cstate="print"/>
          <a:srcRect/>
          <a:stretch>
            <a:fillRect/>
          </a:stretch>
        </p:blipFill>
        <p:spPr bwMode="auto">
          <a:xfrm>
            <a:off x="228600" y="1066800"/>
            <a:ext cx="2752725" cy="2762250"/>
          </a:xfrm>
          <a:prstGeom prst="rect">
            <a:avLst/>
          </a:prstGeom>
          <a:noFill/>
          <a:ln w="9525">
            <a:noFill/>
            <a:miter lim="800000"/>
            <a:headEnd/>
            <a:tailEnd/>
          </a:ln>
        </p:spPr>
      </p:pic>
      <p:pic>
        <p:nvPicPr>
          <p:cNvPr id="41990" name="Picture 6" descr="http://media-2.web.britannica.com/eb-media/39/125639-004-D600722D.jpg"/>
          <p:cNvPicPr>
            <a:picLocks noChangeAspect="1" noChangeArrowheads="1"/>
          </p:cNvPicPr>
          <p:nvPr/>
        </p:nvPicPr>
        <p:blipFill>
          <a:blip r:embed="rId5" cstate="print"/>
          <a:srcRect/>
          <a:stretch>
            <a:fillRect/>
          </a:stretch>
        </p:blipFill>
        <p:spPr bwMode="auto">
          <a:xfrm>
            <a:off x="5029200" y="4267200"/>
            <a:ext cx="3421063" cy="2363788"/>
          </a:xfrm>
          <a:prstGeom prst="rect">
            <a:avLst/>
          </a:prstGeom>
          <a:noFill/>
          <a:ln w="9525">
            <a:noFill/>
            <a:miter lim="800000"/>
            <a:headEnd/>
            <a:tailEnd/>
          </a:ln>
        </p:spPr>
      </p:pic>
      <p:pic>
        <p:nvPicPr>
          <p:cNvPr id="41992" name="Picture 8" descr="http://travel.nationalgeographic.com/places/images/ga/venezuela_coiled-anaconda.jpg"/>
          <p:cNvPicPr>
            <a:picLocks noChangeAspect="1" noChangeArrowheads="1"/>
          </p:cNvPicPr>
          <p:nvPr/>
        </p:nvPicPr>
        <p:blipFill>
          <a:blip r:embed="rId6" cstate="print"/>
          <a:srcRect/>
          <a:stretch>
            <a:fillRect/>
          </a:stretch>
        </p:blipFill>
        <p:spPr bwMode="auto">
          <a:xfrm>
            <a:off x="228600" y="4191000"/>
            <a:ext cx="3409950" cy="2393950"/>
          </a:xfrm>
          <a:prstGeom prst="rect">
            <a:avLst/>
          </a:prstGeom>
          <a:noFill/>
          <a:ln w="9525">
            <a:noFill/>
            <a:miter lim="800000"/>
            <a:headEnd/>
            <a:tailEnd/>
          </a:ln>
        </p:spPr>
      </p:pic>
      <p:sp>
        <p:nvSpPr>
          <p:cNvPr id="7" name="Right Arrow 6"/>
          <p:cNvSpPr/>
          <p:nvPr/>
        </p:nvSpPr>
        <p:spPr>
          <a:xfrm rot="10493679">
            <a:off x="4649788" y="554038"/>
            <a:ext cx="457200"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488" name="TextBox 7"/>
          <p:cNvSpPr txBox="1">
            <a:spLocks noChangeArrowheads="1"/>
          </p:cNvSpPr>
          <p:nvPr/>
        </p:nvSpPr>
        <p:spPr bwMode="auto">
          <a:xfrm>
            <a:off x="6391275" y="376634"/>
            <a:ext cx="2514600" cy="3693319"/>
          </a:xfrm>
          <a:prstGeom prst="rect">
            <a:avLst/>
          </a:prstGeom>
          <a:noFill/>
          <a:ln w="9525">
            <a:noFill/>
            <a:miter lim="800000"/>
            <a:headEnd/>
            <a:tailEnd/>
          </a:ln>
        </p:spPr>
        <p:txBody>
          <a:bodyPr>
            <a:spAutoFit/>
          </a:bodyPr>
          <a:lstStyle/>
          <a:p>
            <a:r>
              <a:rPr lang="en-US" sz="2400" b="1" dirty="0"/>
              <a:t>The Orinoco river starts in the Guiana Highlands and flows north through Venezuela to the Atlantic Ocean.  It is the world’s 8</a:t>
            </a:r>
            <a:r>
              <a:rPr lang="en-US" sz="2400" b="1" baseline="30000" dirty="0"/>
              <a:t>th</a:t>
            </a:r>
            <a:r>
              <a:rPr lang="en-US" sz="2400" b="1" dirty="0"/>
              <a:t> largest river.</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wipe(down)">
                                      <p:cBhvr>
                                        <p:cTn id="7" dur="500"/>
                                        <p:tgtEl>
                                          <p:spTgt spid="419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down)">
                                      <p:cBhvr>
                                        <p:cTn id="12" dur="500"/>
                                        <p:tgtEl>
                                          <p:spTgt spid="4199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990"/>
                                        </p:tgtEl>
                                        <p:attrNameLst>
                                          <p:attrName>style.visibility</p:attrName>
                                        </p:attrNameLst>
                                      </p:cBhvr>
                                      <p:to>
                                        <p:strVal val="visible"/>
                                      </p:to>
                                    </p:set>
                                    <p:animEffect transition="in" filter="wipe(down)">
                                      <p:cBhvr>
                                        <p:cTn id="17" dur="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enchantedlearning.com/geography/samer/riveroutlinemaplabeled/map.GIF"/>
          <p:cNvPicPr>
            <a:picLocks noChangeAspect="1" noChangeArrowheads="1"/>
          </p:cNvPicPr>
          <p:nvPr/>
        </p:nvPicPr>
        <p:blipFill>
          <a:blip r:embed="rId3" cstate="print"/>
          <a:srcRect/>
          <a:stretch>
            <a:fillRect/>
          </a:stretch>
        </p:blipFill>
        <p:spPr bwMode="auto">
          <a:xfrm>
            <a:off x="228600" y="304800"/>
            <a:ext cx="2590800" cy="3665538"/>
          </a:xfrm>
          <a:prstGeom prst="rect">
            <a:avLst/>
          </a:prstGeom>
          <a:noFill/>
          <a:ln w="9525">
            <a:noFill/>
            <a:miter lim="800000"/>
            <a:headEnd/>
            <a:tailEnd/>
          </a:ln>
        </p:spPr>
      </p:pic>
      <p:sp>
        <p:nvSpPr>
          <p:cNvPr id="21507" name="TextBox 1"/>
          <p:cNvSpPr txBox="1">
            <a:spLocks noChangeArrowheads="1"/>
          </p:cNvSpPr>
          <p:nvPr/>
        </p:nvSpPr>
        <p:spPr bwMode="auto">
          <a:xfrm>
            <a:off x="4638675" y="0"/>
            <a:ext cx="2724150" cy="461665"/>
          </a:xfrm>
          <a:prstGeom prst="rect">
            <a:avLst/>
          </a:prstGeom>
          <a:noFill/>
          <a:ln w="9525">
            <a:noFill/>
            <a:miter lim="800000"/>
            <a:headEnd/>
            <a:tailEnd/>
          </a:ln>
        </p:spPr>
        <p:txBody>
          <a:bodyPr wrap="square">
            <a:spAutoFit/>
          </a:bodyPr>
          <a:lstStyle/>
          <a:p>
            <a:r>
              <a:rPr lang="en-US" sz="2400" b="1" dirty="0"/>
              <a:t>Rio de la Plata</a:t>
            </a:r>
          </a:p>
        </p:txBody>
      </p:sp>
      <p:pic>
        <p:nvPicPr>
          <p:cNvPr id="39940" name="Picture 4" descr="http://static1.buenosairesherald.com/media/news/images/destacada/1717_port.jpg"/>
          <p:cNvPicPr>
            <a:picLocks noChangeAspect="1" noChangeArrowheads="1"/>
          </p:cNvPicPr>
          <p:nvPr/>
        </p:nvPicPr>
        <p:blipFill>
          <a:blip r:embed="rId4" cstate="print"/>
          <a:srcRect/>
          <a:stretch>
            <a:fillRect/>
          </a:stretch>
        </p:blipFill>
        <p:spPr bwMode="auto">
          <a:xfrm>
            <a:off x="4191000" y="4191000"/>
            <a:ext cx="3619500" cy="2714625"/>
          </a:xfrm>
          <a:prstGeom prst="rect">
            <a:avLst/>
          </a:prstGeom>
          <a:noFill/>
          <a:ln w="9525">
            <a:noFill/>
            <a:miter lim="800000"/>
            <a:headEnd/>
            <a:tailEnd/>
          </a:ln>
        </p:spPr>
      </p:pic>
      <p:pic>
        <p:nvPicPr>
          <p:cNvPr id="39942" name="Picture 6" descr="http://farm3.static.flickr.com/2164/1904831999_a601d260cf.jpg"/>
          <p:cNvPicPr>
            <a:picLocks noChangeAspect="1" noChangeArrowheads="1"/>
          </p:cNvPicPr>
          <p:nvPr/>
        </p:nvPicPr>
        <p:blipFill>
          <a:blip r:embed="rId5" cstate="print"/>
          <a:srcRect/>
          <a:stretch>
            <a:fillRect/>
          </a:stretch>
        </p:blipFill>
        <p:spPr bwMode="auto">
          <a:xfrm>
            <a:off x="4724400" y="2286000"/>
            <a:ext cx="2768600" cy="2076450"/>
          </a:xfrm>
          <a:prstGeom prst="rect">
            <a:avLst/>
          </a:prstGeom>
          <a:noFill/>
          <a:ln w="9525">
            <a:noFill/>
            <a:miter lim="800000"/>
            <a:headEnd/>
            <a:tailEnd/>
          </a:ln>
        </p:spPr>
      </p:pic>
      <p:sp>
        <p:nvSpPr>
          <p:cNvPr id="7" name="Right Arrow 6"/>
          <p:cNvSpPr/>
          <p:nvPr/>
        </p:nvSpPr>
        <p:spPr>
          <a:xfrm rot="10493679">
            <a:off x="1682750" y="2476500"/>
            <a:ext cx="850900" cy="1635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338" name="Picture 2" descr="http://pantanaltours.com/brazil/pacote_images/ParaguayRiverCruise_foto4.jpg"/>
          <p:cNvPicPr>
            <a:picLocks noChangeAspect="1" noChangeArrowheads="1"/>
          </p:cNvPicPr>
          <p:nvPr/>
        </p:nvPicPr>
        <p:blipFill>
          <a:blip r:embed="rId6" cstate="print"/>
          <a:srcRect/>
          <a:stretch>
            <a:fillRect/>
          </a:stretch>
        </p:blipFill>
        <p:spPr bwMode="auto">
          <a:xfrm>
            <a:off x="457200" y="4191000"/>
            <a:ext cx="3352800" cy="2514600"/>
          </a:xfrm>
          <a:prstGeom prst="rect">
            <a:avLst/>
          </a:prstGeom>
          <a:noFill/>
          <a:ln w="9525">
            <a:noFill/>
            <a:miter lim="800000"/>
            <a:headEnd/>
            <a:tailEnd/>
          </a:ln>
        </p:spPr>
      </p:pic>
      <p:sp>
        <p:nvSpPr>
          <p:cNvPr id="21512" name="TextBox 8"/>
          <p:cNvSpPr txBox="1">
            <a:spLocks noChangeArrowheads="1"/>
          </p:cNvSpPr>
          <p:nvPr/>
        </p:nvSpPr>
        <p:spPr bwMode="auto">
          <a:xfrm>
            <a:off x="2990850" y="402788"/>
            <a:ext cx="6019800" cy="2585323"/>
          </a:xfrm>
          <a:prstGeom prst="rect">
            <a:avLst/>
          </a:prstGeom>
          <a:noFill/>
          <a:ln w="9525">
            <a:noFill/>
            <a:miter lim="800000"/>
            <a:headEnd/>
            <a:tailEnd/>
          </a:ln>
        </p:spPr>
        <p:txBody>
          <a:bodyPr wrap="square">
            <a:spAutoFit/>
          </a:bodyPr>
          <a:lstStyle/>
          <a:p>
            <a:r>
              <a:rPr lang="en-US" sz="2400" b="1" dirty="0"/>
              <a:t>The Rio de la Plata (River of Silver) is actually made up of the Paraguay, Uruguay and Parana rivers.  It is the widest river in the world It serves as a major shipping route.  Buenos Aires, Argentina is the world’s second busiest port.</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fade">
                                      <p:cBhvr>
                                        <p:cTn id="7" dur="2000"/>
                                        <p:tgtEl>
                                          <p:spTgt spid="399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940"/>
                                        </p:tgtEl>
                                        <p:attrNameLst>
                                          <p:attrName>style.visibility</p:attrName>
                                        </p:attrNameLst>
                                      </p:cBhvr>
                                      <p:to>
                                        <p:strVal val="visible"/>
                                      </p:to>
                                    </p:set>
                                    <p:animEffect transition="in" filter="fade">
                                      <p:cBhvr>
                                        <p:cTn id="17"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2"/>
          <p:cNvSpPr txBox="1">
            <a:spLocks noChangeArrowheads="1"/>
          </p:cNvSpPr>
          <p:nvPr/>
        </p:nvSpPr>
        <p:spPr bwMode="auto">
          <a:xfrm>
            <a:off x="228600" y="228600"/>
            <a:ext cx="1676400" cy="461665"/>
          </a:xfrm>
          <a:prstGeom prst="rect">
            <a:avLst/>
          </a:prstGeom>
          <a:noFill/>
          <a:ln w="9525">
            <a:noFill/>
            <a:miter lim="800000"/>
            <a:headEnd/>
            <a:tailEnd/>
          </a:ln>
        </p:spPr>
        <p:txBody>
          <a:bodyPr>
            <a:spAutoFit/>
          </a:bodyPr>
          <a:lstStyle/>
          <a:p>
            <a:r>
              <a:rPr lang="en-US" sz="2400" b="1" u="sng" dirty="0"/>
              <a:t>Dry Climate</a:t>
            </a:r>
          </a:p>
        </p:txBody>
      </p:sp>
      <p:grpSp>
        <p:nvGrpSpPr>
          <p:cNvPr id="12" name="Group 11"/>
          <p:cNvGrpSpPr>
            <a:grpSpLocks/>
          </p:cNvGrpSpPr>
          <p:nvPr/>
        </p:nvGrpSpPr>
        <p:grpSpPr bwMode="auto">
          <a:xfrm>
            <a:off x="228600" y="572005"/>
            <a:ext cx="5359710" cy="3133220"/>
            <a:chOff x="228600" y="572005"/>
            <a:chExt cx="5359710" cy="3133220"/>
          </a:xfrm>
        </p:grpSpPr>
        <p:sp>
          <p:nvSpPr>
            <p:cNvPr id="22542" name="TextBox 3"/>
            <p:cNvSpPr txBox="1">
              <a:spLocks noChangeArrowheads="1"/>
            </p:cNvSpPr>
            <p:nvPr/>
          </p:nvSpPr>
          <p:spPr bwMode="auto">
            <a:xfrm>
              <a:off x="1321110" y="572005"/>
              <a:ext cx="4267200" cy="461665"/>
            </a:xfrm>
            <a:prstGeom prst="rect">
              <a:avLst/>
            </a:prstGeom>
            <a:noFill/>
            <a:ln w="9525">
              <a:noFill/>
              <a:miter lim="800000"/>
              <a:headEnd/>
              <a:tailEnd/>
            </a:ln>
          </p:spPr>
          <p:txBody>
            <a:bodyPr>
              <a:spAutoFit/>
            </a:bodyPr>
            <a:lstStyle/>
            <a:p>
              <a:r>
                <a:rPr lang="en-US" sz="2400" dirty="0"/>
                <a:t>Baja Peninsula, Mexico</a:t>
              </a:r>
            </a:p>
          </p:txBody>
        </p:sp>
        <p:pic>
          <p:nvPicPr>
            <p:cNvPr id="22543" name="Picture 2" descr="http://upload.wikimedia.org/wikipedia/commons/thumb/5/5f/Baja_peninsula_(mexico)_250m.jpg/250px-Baja_peninsula_(mexico)_250m.jpg"/>
            <p:cNvPicPr>
              <a:picLocks noChangeAspect="1" noChangeArrowheads="1"/>
            </p:cNvPicPr>
            <p:nvPr/>
          </p:nvPicPr>
          <p:blipFill>
            <a:blip r:embed="rId3" cstate="print"/>
            <a:srcRect/>
            <a:stretch>
              <a:fillRect/>
            </a:stretch>
          </p:blipFill>
          <p:spPr bwMode="auto">
            <a:xfrm>
              <a:off x="228600" y="990600"/>
              <a:ext cx="2038007" cy="2714625"/>
            </a:xfrm>
            <a:prstGeom prst="rect">
              <a:avLst/>
            </a:prstGeom>
            <a:noFill/>
            <a:ln w="9525">
              <a:noFill/>
              <a:miter lim="800000"/>
              <a:headEnd/>
              <a:tailEnd/>
            </a:ln>
          </p:spPr>
        </p:pic>
        <p:pic>
          <p:nvPicPr>
            <p:cNvPr id="22544" name="Picture 4" descr="http://www.elvincountry.com/travel-images/05403221.jpg"/>
            <p:cNvPicPr>
              <a:picLocks noChangeAspect="1" noChangeArrowheads="1"/>
            </p:cNvPicPr>
            <p:nvPr/>
          </p:nvPicPr>
          <p:blipFill>
            <a:blip r:embed="rId4" cstate="print"/>
            <a:srcRect/>
            <a:stretch>
              <a:fillRect/>
            </a:stretch>
          </p:blipFill>
          <p:spPr bwMode="auto">
            <a:xfrm>
              <a:off x="2438400" y="1524000"/>
              <a:ext cx="2529191" cy="1857375"/>
            </a:xfrm>
            <a:prstGeom prst="rect">
              <a:avLst/>
            </a:prstGeom>
            <a:noFill/>
            <a:ln w="9525">
              <a:noFill/>
              <a:miter lim="800000"/>
              <a:headEnd/>
              <a:tailEnd/>
            </a:ln>
          </p:spPr>
        </p:pic>
      </p:grpSp>
      <p:grpSp>
        <p:nvGrpSpPr>
          <p:cNvPr id="14" name="Group 13"/>
          <p:cNvGrpSpPr>
            <a:grpSpLocks/>
          </p:cNvGrpSpPr>
          <p:nvPr/>
        </p:nvGrpSpPr>
        <p:grpSpPr bwMode="auto">
          <a:xfrm>
            <a:off x="0" y="3871705"/>
            <a:ext cx="5861070" cy="2833895"/>
            <a:chOff x="0" y="3871705"/>
            <a:chExt cx="5860671" cy="2833895"/>
          </a:xfrm>
        </p:grpSpPr>
        <p:sp>
          <p:nvSpPr>
            <p:cNvPr id="22539" name="TextBox 4"/>
            <p:cNvSpPr txBox="1">
              <a:spLocks noChangeArrowheads="1"/>
            </p:cNvSpPr>
            <p:nvPr/>
          </p:nvSpPr>
          <p:spPr bwMode="auto">
            <a:xfrm>
              <a:off x="146060" y="3871705"/>
              <a:ext cx="5714611" cy="461665"/>
            </a:xfrm>
            <a:prstGeom prst="rect">
              <a:avLst/>
            </a:prstGeom>
            <a:noFill/>
            <a:ln w="9525">
              <a:noFill/>
              <a:miter lim="800000"/>
              <a:headEnd/>
              <a:tailEnd/>
            </a:ln>
          </p:spPr>
          <p:txBody>
            <a:bodyPr wrap="square">
              <a:spAutoFit/>
            </a:bodyPr>
            <a:lstStyle/>
            <a:p>
              <a:r>
                <a:rPr lang="en-US" sz="2400" b="1" dirty="0"/>
                <a:t>Patagonian Plateau, Argentina and Chile</a:t>
              </a:r>
            </a:p>
          </p:txBody>
        </p:sp>
        <p:pic>
          <p:nvPicPr>
            <p:cNvPr id="22540" name="Picture 10" descr="http://www2.brevard.edu/reynoljh/patagonia/drumlins.jpg"/>
            <p:cNvPicPr>
              <a:picLocks noChangeAspect="1" noChangeArrowheads="1"/>
            </p:cNvPicPr>
            <p:nvPr/>
          </p:nvPicPr>
          <p:blipFill>
            <a:blip r:embed="rId5" cstate="print"/>
            <a:srcRect/>
            <a:stretch>
              <a:fillRect/>
            </a:stretch>
          </p:blipFill>
          <p:spPr bwMode="auto">
            <a:xfrm>
              <a:off x="0" y="4343400"/>
              <a:ext cx="2632810" cy="2362200"/>
            </a:xfrm>
            <a:prstGeom prst="rect">
              <a:avLst/>
            </a:prstGeom>
            <a:noFill/>
            <a:ln w="9525">
              <a:noFill/>
              <a:miter lim="800000"/>
              <a:headEnd/>
              <a:tailEnd/>
            </a:ln>
          </p:spPr>
        </p:pic>
        <p:pic>
          <p:nvPicPr>
            <p:cNvPr id="22541" name="Picture 12" descr="http://www.patagoniaadventures.com/images/Trekking_the_Patagonia_Plateau.jpg"/>
            <p:cNvPicPr>
              <a:picLocks noChangeAspect="1" noChangeArrowheads="1"/>
            </p:cNvPicPr>
            <p:nvPr/>
          </p:nvPicPr>
          <p:blipFill>
            <a:blip r:embed="rId6" cstate="print"/>
            <a:srcRect/>
            <a:stretch>
              <a:fillRect/>
            </a:stretch>
          </p:blipFill>
          <p:spPr bwMode="auto">
            <a:xfrm>
              <a:off x="2743200" y="4724400"/>
              <a:ext cx="2860293" cy="1905000"/>
            </a:xfrm>
            <a:prstGeom prst="rect">
              <a:avLst/>
            </a:prstGeom>
            <a:noFill/>
            <a:ln w="9525">
              <a:noFill/>
              <a:miter lim="800000"/>
              <a:headEnd/>
              <a:tailEnd/>
            </a:ln>
          </p:spPr>
        </p:pic>
      </p:grpSp>
      <p:grpSp>
        <p:nvGrpSpPr>
          <p:cNvPr id="17" name="Group 16"/>
          <p:cNvGrpSpPr>
            <a:grpSpLocks/>
          </p:cNvGrpSpPr>
          <p:nvPr/>
        </p:nvGrpSpPr>
        <p:grpSpPr bwMode="auto">
          <a:xfrm>
            <a:off x="5612584" y="194609"/>
            <a:ext cx="4343400" cy="6920486"/>
            <a:chOff x="5612584" y="194612"/>
            <a:chExt cx="4343400" cy="6919786"/>
          </a:xfrm>
        </p:grpSpPr>
        <p:grpSp>
          <p:nvGrpSpPr>
            <p:cNvPr id="22534" name="Group 12"/>
            <p:cNvGrpSpPr>
              <a:grpSpLocks/>
            </p:cNvGrpSpPr>
            <p:nvPr/>
          </p:nvGrpSpPr>
          <p:grpSpPr bwMode="auto">
            <a:xfrm>
              <a:off x="5612584" y="194612"/>
              <a:ext cx="4343400" cy="4558304"/>
              <a:chOff x="5612584" y="194612"/>
              <a:chExt cx="4343400" cy="4558304"/>
            </a:xfrm>
          </p:grpSpPr>
          <p:sp>
            <p:nvSpPr>
              <p:cNvPr id="22536" name="TextBox 1"/>
              <p:cNvSpPr txBox="1">
                <a:spLocks noChangeArrowheads="1"/>
              </p:cNvSpPr>
              <p:nvPr/>
            </p:nvSpPr>
            <p:spPr bwMode="auto">
              <a:xfrm>
                <a:off x="5612584" y="194612"/>
                <a:ext cx="4343400" cy="461618"/>
              </a:xfrm>
              <a:prstGeom prst="rect">
                <a:avLst/>
              </a:prstGeom>
              <a:noFill/>
              <a:ln w="9525">
                <a:noFill/>
                <a:miter lim="800000"/>
                <a:headEnd/>
                <a:tailEnd/>
              </a:ln>
            </p:spPr>
            <p:txBody>
              <a:bodyPr>
                <a:spAutoFit/>
              </a:bodyPr>
              <a:lstStyle/>
              <a:p>
                <a:r>
                  <a:rPr lang="en-US" sz="2400" b="1" dirty="0"/>
                  <a:t>Atacama Desert, Chile</a:t>
                </a:r>
              </a:p>
            </p:txBody>
          </p:sp>
          <p:pic>
            <p:nvPicPr>
              <p:cNvPr id="22537" name="Picture 6" descr="http://www.destination360.com/south-america/chile/images/s/atacama-desert.jpg"/>
              <p:cNvPicPr>
                <a:picLocks noChangeAspect="1" noChangeArrowheads="1"/>
              </p:cNvPicPr>
              <p:nvPr/>
            </p:nvPicPr>
            <p:blipFill>
              <a:blip r:embed="rId7" cstate="print"/>
              <a:srcRect/>
              <a:stretch>
                <a:fillRect/>
              </a:stretch>
            </p:blipFill>
            <p:spPr bwMode="auto">
              <a:xfrm>
                <a:off x="5943600" y="685800"/>
                <a:ext cx="2527300" cy="2021840"/>
              </a:xfrm>
              <a:prstGeom prst="rect">
                <a:avLst/>
              </a:prstGeom>
              <a:noFill/>
              <a:ln w="9525">
                <a:noFill/>
                <a:miter lim="800000"/>
                <a:headEnd/>
                <a:tailEnd/>
              </a:ln>
            </p:spPr>
          </p:pic>
          <p:pic>
            <p:nvPicPr>
              <p:cNvPr id="22538" name="Picture 8" descr="http://www.alovelyworld.com/webchili/gimage/chl017.jpg"/>
              <p:cNvPicPr>
                <a:picLocks noChangeAspect="1" noChangeArrowheads="1"/>
              </p:cNvPicPr>
              <p:nvPr/>
            </p:nvPicPr>
            <p:blipFill>
              <a:blip r:embed="rId8" cstate="print"/>
              <a:srcRect/>
              <a:stretch>
                <a:fillRect/>
              </a:stretch>
            </p:blipFill>
            <p:spPr bwMode="auto">
              <a:xfrm>
                <a:off x="5867400" y="2819400"/>
                <a:ext cx="2971800" cy="1933516"/>
              </a:xfrm>
              <a:prstGeom prst="rect">
                <a:avLst/>
              </a:prstGeom>
              <a:noFill/>
              <a:ln w="9525">
                <a:noFill/>
                <a:miter lim="800000"/>
                <a:headEnd/>
                <a:tailEnd/>
              </a:ln>
            </p:spPr>
          </p:pic>
        </p:grpSp>
        <p:sp>
          <p:nvSpPr>
            <p:cNvPr id="22535" name="TextBox 15"/>
            <p:cNvSpPr txBox="1">
              <a:spLocks noChangeArrowheads="1"/>
            </p:cNvSpPr>
            <p:nvPr/>
          </p:nvSpPr>
          <p:spPr bwMode="auto">
            <a:xfrm>
              <a:off x="5744753" y="4898631"/>
              <a:ext cx="3276600" cy="2215767"/>
            </a:xfrm>
            <a:prstGeom prst="rect">
              <a:avLst/>
            </a:prstGeom>
            <a:noFill/>
            <a:ln w="9525">
              <a:noFill/>
              <a:miter lim="800000"/>
              <a:headEnd/>
              <a:tailEnd/>
            </a:ln>
          </p:spPr>
          <p:txBody>
            <a:bodyPr wrap="square">
              <a:spAutoFit/>
            </a:bodyPr>
            <a:lstStyle/>
            <a:p>
              <a:r>
                <a:rPr lang="en-US" sz="2400" b="1" dirty="0"/>
                <a:t>The Atacama  is one of the driest places on Earth.  In some parts no rain has fallen for 400 years. </a:t>
              </a:r>
            </a:p>
            <a:p>
              <a:endParaRPr lang="en-US" dirty="0"/>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eaLnBrk="1" hangingPunct="1"/>
            <a:r>
              <a:rPr lang="en-US" altLang="en-US" dirty="0" err="1" smtClean="0"/>
              <a:t>Altiplano</a:t>
            </a:r>
            <a:endParaRPr lang="en-US" altLang="en-US" dirty="0" smtClean="0"/>
          </a:p>
        </p:txBody>
      </p:sp>
      <p:sp>
        <p:nvSpPr>
          <p:cNvPr id="34819" name="Rectangle 3"/>
          <p:cNvSpPr>
            <a:spLocks noGrp="1" noChangeArrowheads="1"/>
          </p:cNvSpPr>
          <p:nvPr>
            <p:ph type="body" idx="1"/>
          </p:nvPr>
        </p:nvSpPr>
        <p:spPr>
          <a:xfrm>
            <a:off x="457200" y="1143000"/>
            <a:ext cx="8229600" cy="4525963"/>
          </a:xfrm>
        </p:spPr>
        <p:txBody>
          <a:bodyPr/>
          <a:lstStyle/>
          <a:p>
            <a:pPr eaLnBrk="1" hangingPunct="1"/>
            <a:r>
              <a:rPr lang="en-US" altLang="en-US" dirty="0" smtClean="0"/>
              <a:t>Where the Andes are widest there are high flat plains called </a:t>
            </a:r>
            <a:r>
              <a:rPr lang="en-US" altLang="en-US" dirty="0" err="1" smtClean="0"/>
              <a:t>altiplanos</a:t>
            </a:r>
            <a:r>
              <a:rPr lang="en-US" altLang="en-US" dirty="0" smtClean="0"/>
              <a:t>.  People live and farm in these areas but the temperature is cool all year long and it can be difficult to grow food.</a:t>
            </a:r>
          </a:p>
        </p:txBody>
      </p:sp>
      <p:pic>
        <p:nvPicPr>
          <p:cNvPr id="2" name="Picture 1"/>
          <p:cNvPicPr>
            <a:picLocks noChangeAspect="1"/>
          </p:cNvPicPr>
          <p:nvPr/>
        </p:nvPicPr>
        <p:blipFill>
          <a:blip r:embed="rId3"/>
          <a:stretch>
            <a:fillRect/>
          </a:stretch>
        </p:blipFill>
        <p:spPr>
          <a:xfrm>
            <a:off x="2819400" y="3351291"/>
            <a:ext cx="6191250" cy="3481309"/>
          </a:xfrm>
          <a:prstGeom prst="rect">
            <a:avLst/>
          </a:prstGeom>
        </p:spPr>
      </p:pic>
    </p:spTree>
    <p:extLst>
      <p:ext uri="{BB962C8B-B14F-4D97-AF65-F5344CB8AC3E}">
        <p14:creationId xmlns:p14="http://schemas.microsoft.com/office/powerpoint/2010/main" val="792586096"/>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smalti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763" y="304800"/>
            <a:ext cx="46180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944789"/>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vert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304800"/>
            <a:ext cx="576421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818709"/>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8614" t="55072" r="34596" b="10146"/>
          <a:stretch/>
        </p:blipFill>
        <p:spPr>
          <a:xfrm>
            <a:off x="168591" y="1216696"/>
            <a:ext cx="8715375" cy="4648200"/>
          </a:xfrm>
          <a:prstGeom prst="rect">
            <a:avLst/>
          </a:prstGeom>
        </p:spPr>
      </p:pic>
      <p:sp>
        <p:nvSpPr>
          <p:cNvPr id="3" name="TextBox 2"/>
          <p:cNvSpPr txBox="1"/>
          <p:nvPr/>
        </p:nvSpPr>
        <p:spPr>
          <a:xfrm>
            <a:off x="2286000" y="2292503"/>
            <a:ext cx="1752600" cy="400110"/>
          </a:xfrm>
          <a:prstGeom prst="rect">
            <a:avLst/>
          </a:prstGeom>
          <a:noFill/>
        </p:spPr>
        <p:txBody>
          <a:bodyPr wrap="square" rtlCol="0">
            <a:spAutoFit/>
          </a:bodyPr>
          <a:lstStyle/>
          <a:p>
            <a:r>
              <a:rPr lang="en-US" sz="2000" b="1" dirty="0" smtClean="0">
                <a:solidFill>
                  <a:srgbClr val="FF0000"/>
                </a:solidFill>
              </a:rPr>
              <a:t>Guatemala</a:t>
            </a:r>
            <a:endParaRPr lang="en-US" b="1" dirty="0">
              <a:solidFill>
                <a:srgbClr val="FF0000"/>
              </a:solidFill>
            </a:endParaRPr>
          </a:p>
        </p:txBody>
      </p:sp>
      <p:sp>
        <p:nvSpPr>
          <p:cNvPr id="4" name="TextBox 3"/>
          <p:cNvSpPr txBox="1"/>
          <p:nvPr/>
        </p:nvSpPr>
        <p:spPr>
          <a:xfrm>
            <a:off x="3581400" y="2461781"/>
            <a:ext cx="1447800" cy="461665"/>
          </a:xfrm>
          <a:prstGeom prst="rect">
            <a:avLst/>
          </a:prstGeom>
          <a:noFill/>
        </p:spPr>
        <p:txBody>
          <a:bodyPr wrap="square" rtlCol="0">
            <a:spAutoFit/>
          </a:bodyPr>
          <a:lstStyle/>
          <a:p>
            <a:r>
              <a:rPr lang="en-US" sz="2400" b="1" dirty="0" smtClean="0">
                <a:solidFill>
                  <a:srgbClr val="FF0000"/>
                </a:solidFill>
              </a:rPr>
              <a:t>Honduras</a:t>
            </a:r>
            <a:endParaRPr lang="en-US" b="1" dirty="0">
              <a:solidFill>
                <a:srgbClr val="FF0000"/>
              </a:solidFill>
            </a:endParaRPr>
          </a:p>
        </p:txBody>
      </p:sp>
      <p:sp>
        <p:nvSpPr>
          <p:cNvPr id="5" name="TextBox 4"/>
          <p:cNvSpPr txBox="1"/>
          <p:nvPr/>
        </p:nvSpPr>
        <p:spPr>
          <a:xfrm>
            <a:off x="4278629" y="3295105"/>
            <a:ext cx="1447800" cy="461665"/>
          </a:xfrm>
          <a:prstGeom prst="rect">
            <a:avLst/>
          </a:prstGeom>
          <a:noFill/>
        </p:spPr>
        <p:txBody>
          <a:bodyPr wrap="square" rtlCol="0">
            <a:spAutoFit/>
          </a:bodyPr>
          <a:lstStyle/>
          <a:p>
            <a:r>
              <a:rPr lang="en-US" sz="2400" b="1" dirty="0" smtClean="0">
                <a:solidFill>
                  <a:srgbClr val="FF0000"/>
                </a:solidFill>
              </a:rPr>
              <a:t>Nicaragua</a:t>
            </a:r>
            <a:endParaRPr lang="en-US" b="1" dirty="0">
              <a:solidFill>
                <a:srgbClr val="FF0000"/>
              </a:solidFill>
            </a:endParaRPr>
          </a:p>
        </p:txBody>
      </p:sp>
      <p:sp>
        <p:nvSpPr>
          <p:cNvPr id="6" name="TextBox 5"/>
          <p:cNvSpPr txBox="1"/>
          <p:nvPr/>
        </p:nvSpPr>
        <p:spPr>
          <a:xfrm>
            <a:off x="6464889" y="6143737"/>
            <a:ext cx="2009775" cy="461665"/>
          </a:xfrm>
          <a:prstGeom prst="rect">
            <a:avLst/>
          </a:prstGeom>
          <a:noFill/>
        </p:spPr>
        <p:txBody>
          <a:bodyPr wrap="square" rtlCol="0">
            <a:spAutoFit/>
          </a:bodyPr>
          <a:lstStyle/>
          <a:p>
            <a:r>
              <a:rPr lang="en-US" sz="2400" b="1" dirty="0" smtClean="0">
                <a:solidFill>
                  <a:srgbClr val="FF0000"/>
                </a:solidFill>
              </a:rPr>
              <a:t>Panama</a:t>
            </a:r>
            <a:endParaRPr lang="en-US" b="1" dirty="0">
              <a:solidFill>
                <a:srgbClr val="FF0000"/>
              </a:solidFill>
            </a:endParaRPr>
          </a:p>
        </p:txBody>
      </p:sp>
      <p:cxnSp>
        <p:nvCxnSpPr>
          <p:cNvPr id="8" name="Straight Connector 7"/>
          <p:cNvCxnSpPr/>
          <p:nvPr/>
        </p:nvCxnSpPr>
        <p:spPr>
          <a:xfrm flipV="1">
            <a:off x="3526427" y="1216696"/>
            <a:ext cx="1371600" cy="5334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2580867" y="3191236"/>
            <a:ext cx="914400" cy="8382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5638800" y="3745513"/>
            <a:ext cx="1066800" cy="9144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4526279" y="810204"/>
            <a:ext cx="2400300" cy="461665"/>
          </a:xfrm>
          <a:prstGeom prst="rect">
            <a:avLst/>
          </a:prstGeom>
          <a:noFill/>
        </p:spPr>
        <p:txBody>
          <a:bodyPr wrap="square" rtlCol="0">
            <a:spAutoFit/>
          </a:bodyPr>
          <a:lstStyle/>
          <a:p>
            <a:r>
              <a:rPr lang="en-US" sz="2400" b="1" dirty="0" smtClean="0">
                <a:solidFill>
                  <a:srgbClr val="FF0000"/>
                </a:solidFill>
              </a:rPr>
              <a:t>Belize</a:t>
            </a:r>
            <a:endParaRPr lang="en-US" b="1" dirty="0">
              <a:solidFill>
                <a:srgbClr val="FF0000"/>
              </a:solidFill>
            </a:endParaRPr>
          </a:p>
        </p:txBody>
      </p:sp>
      <p:cxnSp>
        <p:nvCxnSpPr>
          <p:cNvPr id="17" name="Straight Connector 16"/>
          <p:cNvCxnSpPr/>
          <p:nvPr/>
        </p:nvCxnSpPr>
        <p:spPr>
          <a:xfrm flipH="1">
            <a:off x="7086600" y="4876800"/>
            <a:ext cx="766355" cy="131732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1747633" y="3974263"/>
            <a:ext cx="2580867" cy="461665"/>
          </a:xfrm>
          <a:prstGeom prst="rect">
            <a:avLst/>
          </a:prstGeom>
          <a:noFill/>
        </p:spPr>
        <p:txBody>
          <a:bodyPr wrap="square" rtlCol="0">
            <a:spAutoFit/>
          </a:bodyPr>
          <a:lstStyle/>
          <a:p>
            <a:r>
              <a:rPr lang="en-US" sz="2400" b="1" dirty="0" smtClean="0">
                <a:solidFill>
                  <a:srgbClr val="FF0000"/>
                </a:solidFill>
              </a:rPr>
              <a:t>El Salvador</a:t>
            </a:r>
            <a:endParaRPr lang="en-US" sz="2400" b="1" dirty="0">
              <a:solidFill>
                <a:srgbClr val="FF0000"/>
              </a:solidFill>
            </a:endParaRPr>
          </a:p>
        </p:txBody>
      </p:sp>
      <p:sp>
        <p:nvSpPr>
          <p:cNvPr id="19" name="TextBox 18"/>
          <p:cNvSpPr txBox="1"/>
          <p:nvPr/>
        </p:nvSpPr>
        <p:spPr>
          <a:xfrm>
            <a:off x="6015989" y="3352498"/>
            <a:ext cx="2238375" cy="461665"/>
          </a:xfrm>
          <a:prstGeom prst="rect">
            <a:avLst/>
          </a:prstGeom>
          <a:noFill/>
        </p:spPr>
        <p:txBody>
          <a:bodyPr wrap="square" rtlCol="0">
            <a:spAutoFit/>
          </a:bodyPr>
          <a:lstStyle/>
          <a:p>
            <a:r>
              <a:rPr lang="en-US" sz="2400" b="1" dirty="0" smtClean="0">
                <a:solidFill>
                  <a:srgbClr val="FF0000"/>
                </a:solidFill>
              </a:rPr>
              <a:t>Costa Rica</a:t>
            </a:r>
            <a:endParaRPr lang="en-US" sz="2400" b="1" dirty="0">
              <a:solidFill>
                <a:srgbClr val="FF0000"/>
              </a:solidFill>
            </a:endParaRPr>
          </a:p>
        </p:txBody>
      </p:sp>
    </p:spTree>
    <p:extLst>
      <p:ext uri="{BB962C8B-B14F-4D97-AF65-F5344CB8AC3E}">
        <p14:creationId xmlns:p14="http://schemas.microsoft.com/office/powerpoint/2010/main" val="1268875288"/>
      </p:ext>
    </p:extLst>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http://www.travelogged.com/.a/6a010536af5f79970b0115700cfe2b970b-600wi"/>
          <p:cNvPicPr>
            <a:picLocks noChangeAspect="1" noChangeArrowheads="1"/>
          </p:cNvPicPr>
          <p:nvPr/>
        </p:nvPicPr>
        <p:blipFill>
          <a:blip r:embed="rId3" cstate="print"/>
          <a:srcRect/>
          <a:stretch>
            <a:fillRect/>
          </a:stretch>
        </p:blipFill>
        <p:spPr bwMode="auto">
          <a:xfrm>
            <a:off x="152400" y="3657600"/>
            <a:ext cx="3975100" cy="2649538"/>
          </a:xfrm>
          <a:prstGeom prst="rect">
            <a:avLst/>
          </a:prstGeom>
          <a:noFill/>
          <a:ln w="9525">
            <a:noFill/>
            <a:miter lim="800000"/>
            <a:headEnd/>
            <a:tailEnd/>
          </a:ln>
        </p:spPr>
      </p:pic>
      <p:sp>
        <p:nvSpPr>
          <p:cNvPr id="23555" name="TextBox 1"/>
          <p:cNvSpPr txBox="1">
            <a:spLocks noChangeArrowheads="1"/>
          </p:cNvSpPr>
          <p:nvPr/>
        </p:nvSpPr>
        <p:spPr bwMode="auto">
          <a:xfrm>
            <a:off x="3009900" y="52685"/>
            <a:ext cx="2971800" cy="461665"/>
          </a:xfrm>
          <a:prstGeom prst="rect">
            <a:avLst/>
          </a:prstGeom>
          <a:noFill/>
          <a:ln w="9525">
            <a:noFill/>
            <a:miter lim="800000"/>
            <a:headEnd/>
            <a:tailEnd/>
          </a:ln>
        </p:spPr>
        <p:txBody>
          <a:bodyPr>
            <a:spAutoFit/>
          </a:bodyPr>
          <a:lstStyle/>
          <a:p>
            <a:r>
              <a:rPr lang="en-US" sz="2400" b="1" dirty="0"/>
              <a:t>Tropical Climate</a:t>
            </a:r>
          </a:p>
        </p:txBody>
      </p:sp>
      <p:pic>
        <p:nvPicPr>
          <p:cNvPr id="10242" name="Picture 2" descr="http://www.destination360.com/caribbean/images/s/caribbean-grenada.jpg"/>
          <p:cNvPicPr>
            <a:picLocks noChangeAspect="1" noChangeArrowheads="1"/>
          </p:cNvPicPr>
          <p:nvPr/>
        </p:nvPicPr>
        <p:blipFill>
          <a:blip r:embed="rId4" cstate="print"/>
          <a:srcRect/>
          <a:stretch>
            <a:fillRect/>
          </a:stretch>
        </p:blipFill>
        <p:spPr bwMode="auto">
          <a:xfrm>
            <a:off x="304800" y="762000"/>
            <a:ext cx="3000375" cy="2400300"/>
          </a:xfrm>
          <a:prstGeom prst="rect">
            <a:avLst/>
          </a:prstGeom>
          <a:noFill/>
          <a:ln w="9525">
            <a:noFill/>
            <a:miter lim="800000"/>
            <a:headEnd/>
            <a:tailEnd/>
          </a:ln>
        </p:spPr>
      </p:pic>
      <p:pic>
        <p:nvPicPr>
          <p:cNvPr id="10244" name="Picture 4" descr="http://www.downtheroad.org/Publishing/1TheRoadnoEnd/Images_Filesbb/a12Costa_Rica/MV.JPG"/>
          <p:cNvPicPr>
            <a:picLocks noChangeAspect="1" noChangeArrowheads="1"/>
          </p:cNvPicPr>
          <p:nvPr/>
        </p:nvPicPr>
        <p:blipFill>
          <a:blip r:embed="rId5" cstate="print"/>
          <a:srcRect/>
          <a:stretch>
            <a:fillRect/>
          </a:stretch>
        </p:blipFill>
        <p:spPr bwMode="auto">
          <a:xfrm>
            <a:off x="4557712" y="499519"/>
            <a:ext cx="4156075" cy="3124200"/>
          </a:xfrm>
          <a:prstGeom prst="rect">
            <a:avLst/>
          </a:prstGeom>
          <a:noFill/>
          <a:ln w="9525">
            <a:noFill/>
            <a:miter lim="800000"/>
            <a:headEnd/>
            <a:tailEnd/>
          </a:ln>
        </p:spPr>
      </p:pic>
      <p:pic>
        <p:nvPicPr>
          <p:cNvPr id="10246" name="Picture 6" descr="http://c.photoshelter.com/img-get/I00009tEjjrt.Btk/s/650"/>
          <p:cNvPicPr>
            <a:picLocks noChangeAspect="1" noChangeArrowheads="1"/>
          </p:cNvPicPr>
          <p:nvPr/>
        </p:nvPicPr>
        <p:blipFill>
          <a:blip r:embed="rId6" cstate="print"/>
          <a:srcRect/>
          <a:stretch>
            <a:fillRect/>
          </a:stretch>
        </p:blipFill>
        <p:spPr bwMode="auto">
          <a:xfrm>
            <a:off x="3276600" y="1295400"/>
            <a:ext cx="1295400" cy="2309813"/>
          </a:xfrm>
          <a:prstGeom prst="rect">
            <a:avLst/>
          </a:prstGeom>
          <a:noFill/>
          <a:ln w="9525">
            <a:noFill/>
            <a:miter lim="800000"/>
            <a:headEnd/>
            <a:tailEnd/>
          </a:ln>
        </p:spPr>
      </p:pic>
      <p:sp>
        <p:nvSpPr>
          <p:cNvPr id="23559" name="TextBox 7"/>
          <p:cNvSpPr txBox="1">
            <a:spLocks noChangeArrowheads="1"/>
          </p:cNvSpPr>
          <p:nvPr/>
        </p:nvSpPr>
        <p:spPr bwMode="auto">
          <a:xfrm>
            <a:off x="4127500" y="3762103"/>
            <a:ext cx="5016500" cy="3447098"/>
          </a:xfrm>
          <a:prstGeom prst="rect">
            <a:avLst/>
          </a:prstGeom>
          <a:noFill/>
          <a:ln w="9525">
            <a:noFill/>
            <a:miter lim="800000"/>
            <a:headEnd/>
            <a:tailEnd/>
          </a:ln>
        </p:spPr>
        <p:txBody>
          <a:bodyPr wrap="square">
            <a:spAutoFit/>
          </a:bodyPr>
          <a:lstStyle/>
          <a:p>
            <a:r>
              <a:rPr lang="en-US" sz="2000" b="1" dirty="0"/>
              <a:t>In some tropical climates there are warm temperatures and plenty of rainfall all year. This creates rainforests.  Rainforests are found in the Amazon Basin, some Caribbean islands and parts of Central America. </a:t>
            </a:r>
          </a:p>
          <a:p>
            <a:endParaRPr lang="en-US" sz="2000" b="1" dirty="0"/>
          </a:p>
          <a:p>
            <a:r>
              <a:rPr lang="en-US" sz="2000" b="1" dirty="0"/>
              <a:t>Other areas in Latin America are wet and dry and warm all year. For example, lowlands of Mexico, western Central America and southern Brazil.</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3559">
                                            <p:txEl>
                                              <p:pRg st="0" end="0"/>
                                            </p:txEl>
                                          </p:spTgt>
                                        </p:tgtEl>
                                        <p:attrNameLst>
                                          <p:attrName>ppt_w</p:attrName>
                                        </p:attrNameLst>
                                      </p:cBhvr>
                                      <p:tavLst>
                                        <p:tav tm="0">
                                          <p:val>
                                            <p:strVal val="ppt_w"/>
                                          </p:val>
                                        </p:tav>
                                        <p:tav tm="100000">
                                          <p:val>
                                            <p:fltVal val="0"/>
                                          </p:val>
                                        </p:tav>
                                      </p:tavLst>
                                    </p:anim>
                                    <p:anim calcmode="lin" valueType="num">
                                      <p:cBhvr>
                                        <p:cTn id="7" dur="1000"/>
                                        <p:tgtEl>
                                          <p:spTgt spid="23559">
                                            <p:txEl>
                                              <p:pRg st="0" end="0"/>
                                            </p:txEl>
                                          </p:spTgt>
                                        </p:tgtEl>
                                        <p:attrNameLst>
                                          <p:attrName>ppt_h</p:attrName>
                                        </p:attrNameLst>
                                      </p:cBhvr>
                                      <p:tavLst>
                                        <p:tav tm="0">
                                          <p:val>
                                            <p:strVal val="ppt_h"/>
                                          </p:val>
                                        </p:tav>
                                        <p:tav tm="100000">
                                          <p:val>
                                            <p:fltVal val="0"/>
                                          </p:val>
                                        </p:tav>
                                      </p:tavLst>
                                    </p:anim>
                                    <p:anim calcmode="lin" valueType="num">
                                      <p:cBhvr>
                                        <p:cTn id="8" dur="1000"/>
                                        <p:tgtEl>
                                          <p:spTgt spid="23559">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23559">
                                            <p:txEl>
                                              <p:pRg st="0" end="0"/>
                                            </p:txEl>
                                          </p:spTgt>
                                        </p:tgtEl>
                                      </p:cBhvr>
                                    </p:animEffect>
                                    <p:set>
                                      <p:cBhvr>
                                        <p:cTn id="10" dur="1" fill="hold">
                                          <p:stCondLst>
                                            <p:cond delay="999"/>
                                          </p:stCondLst>
                                        </p:cTn>
                                        <p:tgtEl>
                                          <p:spTgt spid="23559">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6" presetClass="path" presetSubtype="0" accel="50000" decel="50000" fill="hold"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4" dur="2000" fill="hold"/>
                                        <p:tgtEl>
                                          <p:spTgt spid="23559">
                                            <p:txEl>
                                              <p:pRg st="2" end="2"/>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81000" y="152400"/>
            <a:ext cx="838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D60093"/>
                </a:solidFill>
                <a:effectLst>
                  <a:outerShdw blurRad="38100" dist="38100" dir="2700000" algn="tl">
                    <a:srgbClr val="FFFFFF"/>
                  </a:outerShdw>
                </a:effectLst>
                <a:latin typeface="Comic Sans MS" panose="030F0702030302020204" pitchFamily="66" charset="0"/>
              </a:rPr>
              <a:t>On the Ground Floor </a:t>
            </a:r>
            <a:br>
              <a:rPr lang="en-US" altLang="en-US" sz="4000" b="1">
                <a:solidFill>
                  <a:srgbClr val="D60093"/>
                </a:solidFill>
                <a:effectLst>
                  <a:outerShdw blurRad="38100" dist="38100" dir="2700000" algn="tl">
                    <a:srgbClr val="FFFFFF"/>
                  </a:outerShdw>
                </a:effectLst>
                <a:latin typeface="Comic Sans MS" panose="030F0702030302020204" pitchFamily="66" charset="0"/>
              </a:rPr>
            </a:br>
            <a:r>
              <a:rPr lang="en-US" altLang="en-US" sz="4000" b="1">
                <a:solidFill>
                  <a:srgbClr val="D60093"/>
                </a:solidFill>
                <a:effectLst>
                  <a:outerShdw blurRad="38100" dist="38100" dir="2700000" algn="tl">
                    <a:srgbClr val="FFFFFF"/>
                  </a:outerShdw>
                </a:effectLst>
                <a:latin typeface="Comic Sans MS" panose="030F0702030302020204" pitchFamily="66" charset="0"/>
              </a:rPr>
              <a:t>of the Rain Forest</a:t>
            </a:r>
          </a:p>
        </p:txBody>
      </p:sp>
      <p:pic>
        <p:nvPicPr>
          <p:cNvPr id="73732" name="Picture 4" descr="windfall"/>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295400" y="16383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pic>
    </p:spTree>
    <p:extLst>
      <p:ext uri="{BB962C8B-B14F-4D97-AF65-F5344CB8AC3E}">
        <p14:creationId xmlns:p14="http://schemas.microsoft.com/office/powerpoint/2010/main" val="1951705989"/>
      </p:ext>
    </p:extLst>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381000" y="242888"/>
            <a:ext cx="83820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800" b="1">
                <a:solidFill>
                  <a:srgbClr val="D60093"/>
                </a:solidFill>
                <a:effectLst>
                  <a:outerShdw blurRad="38100" dist="38100" dir="2700000" algn="tl">
                    <a:srgbClr val="FFFFFF"/>
                  </a:outerShdw>
                </a:effectLst>
                <a:latin typeface="Comic Sans MS" panose="030F0702030302020204" pitchFamily="66" charset="0"/>
              </a:rPr>
              <a:t>Native Indians of the Amazon</a:t>
            </a:r>
          </a:p>
        </p:txBody>
      </p:sp>
      <p:pic>
        <p:nvPicPr>
          <p:cNvPr id="149602" name="Picture 98" descr="amazon008"/>
          <p:cNvPicPr>
            <a:picLocks noChangeAspect="1" noChangeArrowheads="1"/>
          </p:cNvPicPr>
          <p:nvPr/>
        </p:nvPicPr>
        <p:blipFill rotWithShape="1">
          <a:blip r:embed="rId2">
            <a:extLst>
              <a:ext uri="{28A0092B-C50C-407E-A947-70E740481C1C}">
                <a14:useLocalDpi xmlns:a14="http://schemas.microsoft.com/office/drawing/2010/main" val="0"/>
              </a:ext>
            </a:extLst>
          </a:blip>
          <a:srcRect b="11764"/>
          <a:stretch/>
        </p:blipFill>
        <p:spPr bwMode="auto">
          <a:xfrm>
            <a:off x="685800" y="2209801"/>
            <a:ext cx="246697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49604" name="Picture 100" descr="amazon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19200"/>
            <a:ext cx="37338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49606" name="Picture 102" descr="amazon006"/>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495800" y="3962400"/>
            <a:ext cx="4191000" cy="273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944390"/>
      </p:ext>
    </p:extLst>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381000" y="319088"/>
            <a:ext cx="83820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800" b="1">
                <a:solidFill>
                  <a:srgbClr val="D60093"/>
                </a:solidFill>
                <a:effectLst>
                  <a:outerShdw blurRad="38100" dist="38100" dir="2700000" algn="tl">
                    <a:srgbClr val="FFFFFF"/>
                  </a:outerShdw>
                </a:effectLst>
                <a:latin typeface="Comic Sans MS" panose="030F0702030302020204" pitchFamily="66" charset="0"/>
              </a:rPr>
              <a:t>Minerals of the Amazon Region</a:t>
            </a:r>
          </a:p>
        </p:txBody>
      </p:sp>
      <p:pic>
        <p:nvPicPr>
          <p:cNvPr id="167944" name="Picture 8" descr="quartz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143000" y="1600200"/>
            <a:ext cx="200025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67946" name="Picture 10" descr="quartz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447800"/>
            <a:ext cx="174307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67948" name="Picture 12" descr="diamond"/>
          <p:cNvPicPr>
            <a:picLocks noChangeAspect="1" noChangeArrowheads="1"/>
          </p:cNvPicPr>
          <p:nvPr/>
        </p:nvPicPr>
        <p:blipFill>
          <a:blip r:embed="rId4">
            <a:extLst>
              <a:ext uri="{28A0092B-C50C-407E-A947-70E740481C1C}">
                <a14:useLocalDpi xmlns:a14="http://schemas.microsoft.com/office/drawing/2010/main" val="0"/>
              </a:ext>
            </a:extLst>
          </a:blip>
          <a:srcRect b="2222"/>
          <a:stretch>
            <a:fillRect/>
          </a:stretch>
        </p:blipFill>
        <p:spPr bwMode="auto">
          <a:xfrm>
            <a:off x="3505200" y="4111625"/>
            <a:ext cx="2895600" cy="1908175"/>
          </a:xfrm>
          <a:prstGeom prst="rect">
            <a:avLst/>
          </a:prstGeom>
          <a:noFill/>
          <a:extLst>
            <a:ext uri="{909E8E84-426E-40DD-AFC4-6F175D3DCCD1}">
              <a14:hiddenFill xmlns:a14="http://schemas.microsoft.com/office/drawing/2010/main">
                <a:solidFill>
                  <a:srgbClr val="FFFFFF"/>
                </a:solidFill>
              </a14:hiddenFill>
            </a:ext>
          </a:extLst>
        </p:spPr>
      </p:pic>
      <p:pic>
        <p:nvPicPr>
          <p:cNvPr id="167950" name="Picture 14" descr="bauxite"/>
          <p:cNvPicPr>
            <a:picLocks noChangeAspect="1" noChangeArrowheads="1"/>
          </p:cNvPicPr>
          <p:nvPr/>
        </p:nvPicPr>
        <p:blipFill>
          <a:blip r:embed="rId5">
            <a:extLst>
              <a:ext uri="{28A0092B-C50C-407E-A947-70E740481C1C}">
                <a14:useLocalDpi xmlns:a14="http://schemas.microsoft.com/office/drawing/2010/main" val="0"/>
              </a:ext>
            </a:extLst>
          </a:blip>
          <a:srcRect l="5634" r="4225" b="4192"/>
          <a:stretch>
            <a:fillRect/>
          </a:stretch>
        </p:blipFill>
        <p:spPr bwMode="auto">
          <a:xfrm>
            <a:off x="6096000" y="1905000"/>
            <a:ext cx="24384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67951" name="Text Box 15"/>
          <p:cNvSpPr txBox="1">
            <a:spLocks noChangeArrowheads="1"/>
          </p:cNvSpPr>
          <p:nvPr/>
        </p:nvSpPr>
        <p:spPr bwMode="auto">
          <a:xfrm>
            <a:off x="3886200" y="6049963"/>
            <a:ext cx="21336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b="1">
                <a:solidFill>
                  <a:srgbClr val="D60093"/>
                </a:solidFill>
                <a:effectLst>
                  <a:outerShdw blurRad="38100" dist="38100" dir="2700000" algn="tl">
                    <a:srgbClr val="FFFFFF"/>
                  </a:outerShdw>
                </a:effectLst>
                <a:latin typeface="Comic Sans MS" panose="030F0702030302020204" pitchFamily="66" charset="0"/>
              </a:rPr>
              <a:t>Diamonds</a:t>
            </a:r>
          </a:p>
        </p:txBody>
      </p:sp>
      <p:sp>
        <p:nvSpPr>
          <p:cNvPr id="167952" name="Text Box 16"/>
          <p:cNvSpPr txBox="1">
            <a:spLocks noChangeArrowheads="1"/>
          </p:cNvSpPr>
          <p:nvPr/>
        </p:nvSpPr>
        <p:spPr bwMode="auto">
          <a:xfrm>
            <a:off x="3581400" y="3276600"/>
            <a:ext cx="2133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b="1">
                <a:solidFill>
                  <a:srgbClr val="D60093"/>
                </a:solidFill>
                <a:effectLst>
                  <a:outerShdw blurRad="38100" dist="38100" dir="2700000" algn="tl">
                    <a:srgbClr val="FFFFFF"/>
                  </a:outerShdw>
                </a:effectLst>
                <a:latin typeface="Comic Sans MS" panose="030F0702030302020204" pitchFamily="66" charset="0"/>
              </a:rPr>
              <a:t>Amethyst</a:t>
            </a:r>
          </a:p>
        </p:txBody>
      </p:sp>
      <p:sp>
        <p:nvSpPr>
          <p:cNvPr id="167953" name="Text Box 17"/>
          <p:cNvSpPr txBox="1">
            <a:spLocks noChangeArrowheads="1"/>
          </p:cNvSpPr>
          <p:nvPr/>
        </p:nvSpPr>
        <p:spPr bwMode="auto">
          <a:xfrm>
            <a:off x="1066800" y="4495800"/>
            <a:ext cx="2133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b="1">
                <a:solidFill>
                  <a:srgbClr val="D60093"/>
                </a:solidFill>
                <a:effectLst>
                  <a:outerShdw blurRad="38100" dist="38100" dir="2700000" algn="tl">
                    <a:srgbClr val="FFFFFF"/>
                  </a:outerShdw>
                </a:effectLst>
                <a:latin typeface="Comic Sans MS" panose="030F0702030302020204" pitchFamily="66" charset="0"/>
              </a:rPr>
              <a:t>Quartz</a:t>
            </a:r>
          </a:p>
        </p:txBody>
      </p:sp>
      <p:sp>
        <p:nvSpPr>
          <p:cNvPr id="167954" name="Text Box 18"/>
          <p:cNvSpPr txBox="1">
            <a:spLocks noChangeArrowheads="1"/>
          </p:cNvSpPr>
          <p:nvPr/>
        </p:nvSpPr>
        <p:spPr bwMode="auto">
          <a:xfrm>
            <a:off x="6324600" y="3581400"/>
            <a:ext cx="2133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b="1">
                <a:solidFill>
                  <a:srgbClr val="D60093"/>
                </a:solidFill>
                <a:effectLst>
                  <a:outerShdw blurRad="38100" dist="38100" dir="2700000" algn="tl">
                    <a:srgbClr val="FFFFFF"/>
                  </a:outerShdw>
                </a:effectLst>
                <a:latin typeface="Comic Sans MS" panose="030F0702030302020204" pitchFamily="66" charset="0"/>
              </a:rPr>
              <a:t>Bauxite</a:t>
            </a:r>
          </a:p>
        </p:txBody>
      </p:sp>
    </p:spTree>
    <p:extLst>
      <p:ext uri="{BB962C8B-B14F-4D97-AF65-F5344CB8AC3E}">
        <p14:creationId xmlns:p14="http://schemas.microsoft.com/office/powerpoint/2010/main" val="3711948348"/>
      </p:ext>
    </p:extLst>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3124200" y="205085"/>
            <a:ext cx="3124200" cy="461665"/>
          </a:xfrm>
          <a:prstGeom prst="rect">
            <a:avLst/>
          </a:prstGeom>
          <a:noFill/>
          <a:ln w="9525">
            <a:noFill/>
            <a:miter lim="800000"/>
            <a:headEnd/>
            <a:tailEnd/>
          </a:ln>
        </p:spPr>
        <p:txBody>
          <a:bodyPr wrap="square">
            <a:spAutoFit/>
          </a:bodyPr>
          <a:lstStyle/>
          <a:p>
            <a:r>
              <a:rPr lang="en-US" sz="2400" b="1" dirty="0"/>
              <a:t>Temperate </a:t>
            </a:r>
            <a:r>
              <a:rPr lang="en-US" sz="2400" b="1" dirty="0" smtClean="0"/>
              <a:t>Climate</a:t>
            </a:r>
            <a:endParaRPr lang="en-US" sz="2400" b="1" dirty="0"/>
          </a:p>
        </p:txBody>
      </p:sp>
      <p:pic>
        <p:nvPicPr>
          <p:cNvPr id="8194" name="Picture 2" descr="http://mercopress.com/images/uploads/2319468fa1d35ea5128c8e238a457ed2.jpg"/>
          <p:cNvPicPr>
            <a:picLocks noChangeAspect="1" noChangeArrowheads="1"/>
          </p:cNvPicPr>
          <p:nvPr/>
        </p:nvPicPr>
        <p:blipFill>
          <a:blip r:embed="rId3" cstate="print"/>
          <a:srcRect/>
          <a:stretch>
            <a:fillRect/>
          </a:stretch>
        </p:blipFill>
        <p:spPr bwMode="auto">
          <a:xfrm>
            <a:off x="76200" y="666750"/>
            <a:ext cx="3581400" cy="2684463"/>
          </a:xfrm>
          <a:prstGeom prst="rect">
            <a:avLst/>
          </a:prstGeom>
          <a:noFill/>
          <a:ln w="9525">
            <a:noFill/>
            <a:miter lim="800000"/>
            <a:headEnd/>
            <a:tailEnd/>
          </a:ln>
        </p:spPr>
      </p:pic>
      <p:pic>
        <p:nvPicPr>
          <p:cNvPr id="8196" name="Picture 4" descr="http://www.orchardsmart.com/real_estate/listings/south_america/argentina/argentina_orchards_for_sale/BL-Properties/Vineyard-Orchard-Home-Sale/images/vineyard-orchard-sale-1.jpg"/>
          <p:cNvPicPr>
            <a:picLocks noChangeAspect="1" noChangeArrowheads="1"/>
          </p:cNvPicPr>
          <p:nvPr/>
        </p:nvPicPr>
        <p:blipFill>
          <a:blip r:embed="rId4" cstate="print"/>
          <a:srcRect/>
          <a:stretch>
            <a:fillRect/>
          </a:stretch>
        </p:blipFill>
        <p:spPr bwMode="auto">
          <a:xfrm>
            <a:off x="76200" y="3830295"/>
            <a:ext cx="4238625" cy="2819400"/>
          </a:xfrm>
          <a:prstGeom prst="rect">
            <a:avLst/>
          </a:prstGeom>
          <a:noFill/>
          <a:ln w="9525">
            <a:noFill/>
            <a:miter lim="800000"/>
            <a:headEnd/>
            <a:tailEnd/>
          </a:ln>
        </p:spPr>
      </p:pic>
      <p:pic>
        <p:nvPicPr>
          <p:cNvPr id="8198" name="Picture 6" descr="http://farm3.static.flickr.com/2377/2658066135_cd984e8303.jpg?v=0"/>
          <p:cNvPicPr>
            <a:picLocks noChangeAspect="1" noChangeArrowheads="1"/>
          </p:cNvPicPr>
          <p:nvPr/>
        </p:nvPicPr>
        <p:blipFill>
          <a:blip r:embed="rId5" cstate="print"/>
          <a:srcRect/>
          <a:stretch>
            <a:fillRect/>
          </a:stretch>
        </p:blipFill>
        <p:spPr bwMode="auto">
          <a:xfrm>
            <a:off x="4454797" y="668539"/>
            <a:ext cx="4241800" cy="3181350"/>
          </a:xfrm>
          <a:prstGeom prst="rect">
            <a:avLst/>
          </a:prstGeom>
          <a:noFill/>
          <a:ln w="9525">
            <a:noFill/>
            <a:miter lim="800000"/>
            <a:headEnd/>
            <a:tailEnd/>
          </a:ln>
        </p:spPr>
      </p:pic>
      <p:sp>
        <p:nvSpPr>
          <p:cNvPr id="24582" name="TextBox 5"/>
          <p:cNvSpPr txBox="1">
            <a:spLocks noChangeArrowheads="1"/>
          </p:cNvSpPr>
          <p:nvPr/>
        </p:nvSpPr>
        <p:spPr bwMode="auto">
          <a:xfrm>
            <a:off x="4343400" y="4038600"/>
            <a:ext cx="4800600" cy="2954655"/>
          </a:xfrm>
          <a:prstGeom prst="rect">
            <a:avLst/>
          </a:prstGeom>
          <a:noFill/>
          <a:ln w="9525">
            <a:noFill/>
            <a:miter lim="800000"/>
            <a:headEnd/>
            <a:tailEnd/>
          </a:ln>
        </p:spPr>
        <p:txBody>
          <a:bodyPr wrap="square">
            <a:spAutoFit/>
          </a:bodyPr>
          <a:lstStyle/>
          <a:p>
            <a:r>
              <a:rPr lang="en-US" sz="2400" b="1" dirty="0"/>
              <a:t>In temperate climates, warm seasons alternate with cool seasons.  Temperate climates are good area for grazing for livestock and farming. Some areas where there are temperate climates are in Paraguay, Uruguay and northern Argentina.  </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20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2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990600" y="533400"/>
            <a:ext cx="6781800" cy="5909310"/>
          </a:xfrm>
          <a:prstGeom prst="rect">
            <a:avLst/>
          </a:prstGeom>
          <a:noFill/>
          <a:ln w="9525">
            <a:noFill/>
            <a:miter lim="800000"/>
            <a:headEnd/>
            <a:tailEnd/>
          </a:ln>
        </p:spPr>
        <p:txBody>
          <a:bodyPr>
            <a:spAutoFit/>
          </a:bodyPr>
          <a:lstStyle/>
          <a:p>
            <a:r>
              <a:rPr lang="en-US" sz="3600" b="1" dirty="0"/>
              <a:t>In Latin America the chief influence on climate is elevation above sea level.  </a:t>
            </a:r>
            <a:endParaRPr lang="en-US" sz="3600" b="1" dirty="0" smtClean="0"/>
          </a:p>
          <a:p>
            <a:r>
              <a:rPr lang="en-US" sz="3600" b="1" dirty="0" smtClean="0"/>
              <a:t>Climate </a:t>
            </a:r>
            <a:r>
              <a:rPr lang="en-US" sz="3600" b="1" dirty="0"/>
              <a:t>can vary greatly depending on if your are in the lowlands or highlands.  </a:t>
            </a:r>
            <a:endParaRPr lang="en-US" sz="3600" b="1" dirty="0" smtClean="0"/>
          </a:p>
          <a:p>
            <a:r>
              <a:rPr lang="en-US" sz="3600" b="1" dirty="0" smtClean="0"/>
              <a:t>Latin </a:t>
            </a:r>
            <a:r>
              <a:rPr lang="en-US" sz="3600" b="1" dirty="0"/>
              <a:t>Americans have their own terms for the changes in climate:  </a:t>
            </a:r>
            <a:r>
              <a:rPr lang="en-US" sz="3600" b="1" dirty="0" err="1"/>
              <a:t>tierra</a:t>
            </a:r>
            <a:r>
              <a:rPr lang="en-US" sz="3600" b="1" dirty="0"/>
              <a:t> </a:t>
            </a:r>
            <a:r>
              <a:rPr lang="en-US" sz="3600" b="1" dirty="0" err="1"/>
              <a:t>caliente</a:t>
            </a:r>
            <a:r>
              <a:rPr lang="en-US" sz="3600" b="1" dirty="0"/>
              <a:t>, </a:t>
            </a:r>
            <a:r>
              <a:rPr lang="en-US" sz="3600" b="1" dirty="0" err="1"/>
              <a:t>tierra</a:t>
            </a:r>
            <a:r>
              <a:rPr lang="en-US" sz="3600" b="1" dirty="0"/>
              <a:t> </a:t>
            </a:r>
            <a:r>
              <a:rPr lang="en-US" sz="3600" b="1" dirty="0" err="1"/>
              <a:t>templada</a:t>
            </a:r>
            <a:r>
              <a:rPr lang="en-US" sz="3600" b="1" dirty="0"/>
              <a:t> and, </a:t>
            </a:r>
            <a:r>
              <a:rPr lang="en-US" sz="3600" b="1" dirty="0" err="1"/>
              <a:t>tierra</a:t>
            </a:r>
            <a:r>
              <a:rPr lang="en-US" sz="3600" b="1" dirty="0"/>
              <a:t> </a:t>
            </a:r>
            <a:r>
              <a:rPr lang="en-US" sz="3600" b="1" dirty="0" err="1"/>
              <a:t>fria</a:t>
            </a:r>
            <a:r>
              <a:rPr lang="en-US" sz="3600" b="1" dirty="0"/>
              <a:t>.</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fade">
                                      <p:cBhvr>
                                        <p:cTn id="7" dur="1000"/>
                                        <p:tgtEl>
                                          <p:spTgt spid="25602">
                                            <p:txEl>
                                              <p:pRg st="0" end="0"/>
                                            </p:txEl>
                                          </p:spTgt>
                                        </p:tgtEl>
                                      </p:cBhvr>
                                    </p:animEffect>
                                    <p:anim calcmode="lin" valueType="num">
                                      <p:cBhvr>
                                        <p:cTn id="8" dur="1000" fill="hold"/>
                                        <p:tgtEl>
                                          <p:spTgt spid="2560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602">
                                            <p:txEl>
                                              <p:pRg st="1" end="1"/>
                                            </p:txEl>
                                          </p:spTgt>
                                        </p:tgtEl>
                                        <p:attrNameLst>
                                          <p:attrName>style.visibility</p:attrName>
                                        </p:attrNameLst>
                                      </p:cBhvr>
                                      <p:to>
                                        <p:strVal val="visible"/>
                                      </p:to>
                                    </p:set>
                                    <p:animEffect transition="in" filter="fade">
                                      <p:cBhvr>
                                        <p:cTn id="14" dur="1000"/>
                                        <p:tgtEl>
                                          <p:spTgt spid="25602">
                                            <p:txEl>
                                              <p:pRg st="1" end="1"/>
                                            </p:txEl>
                                          </p:spTgt>
                                        </p:tgtEl>
                                      </p:cBhvr>
                                    </p:animEffect>
                                    <p:anim calcmode="lin" valueType="num">
                                      <p:cBhvr>
                                        <p:cTn id="15" dur="1000" fill="hold"/>
                                        <p:tgtEl>
                                          <p:spTgt spid="2560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560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602">
                                            <p:txEl>
                                              <p:pRg st="2" end="2"/>
                                            </p:txEl>
                                          </p:spTgt>
                                        </p:tgtEl>
                                        <p:attrNameLst>
                                          <p:attrName>style.visibility</p:attrName>
                                        </p:attrNameLst>
                                      </p:cBhvr>
                                      <p:to>
                                        <p:strVal val="visible"/>
                                      </p:to>
                                    </p:set>
                                    <p:animEffect transition="in" filter="fade">
                                      <p:cBhvr>
                                        <p:cTn id="21" dur="1000"/>
                                        <p:tgtEl>
                                          <p:spTgt spid="25602">
                                            <p:txEl>
                                              <p:pRg st="2" end="2"/>
                                            </p:txEl>
                                          </p:spTgt>
                                        </p:tgtEl>
                                      </p:cBhvr>
                                    </p:animEffect>
                                    <p:anim calcmode="lin" valueType="num">
                                      <p:cBhvr>
                                        <p:cTn id="22" dur="1000" fill="hold"/>
                                        <p:tgtEl>
                                          <p:spTgt spid="2560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60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457200" y="152400"/>
            <a:ext cx="6553200" cy="5816977"/>
          </a:xfrm>
          <a:prstGeom prst="rect">
            <a:avLst/>
          </a:prstGeom>
          <a:noFill/>
          <a:ln w="9525">
            <a:noFill/>
            <a:miter lim="800000"/>
            <a:headEnd/>
            <a:tailEnd/>
          </a:ln>
        </p:spPr>
        <p:txBody>
          <a:bodyPr>
            <a:spAutoFit/>
          </a:bodyPr>
          <a:lstStyle/>
          <a:p>
            <a:r>
              <a:rPr lang="en-US" sz="2400" b="1" u="sng" dirty="0"/>
              <a:t>ELEVATION &amp; CLIMATE</a:t>
            </a:r>
          </a:p>
          <a:p>
            <a:endParaRPr lang="en-US" dirty="0"/>
          </a:p>
          <a:p>
            <a:pPr algn="ctr"/>
            <a:r>
              <a:rPr lang="en-US" sz="2400" b="1" dirty="0"/>
              <a:t>Tierra Caliente (hot land)</a:t>
            </a:r>
          </a:p>
          <a:p>
            <a:endParaRPr lang="en-US" dirty="0"/>
          </a:p>
          <a:p>
            <a:r>
              <a:rPr lang="en-US" sz="2000" b="1" dirty="0"/>
              <a:t>-close to sea level</a:t>
            </a:r>
          </a:p>
          <a:p>
            <a:endParaRPr lang="en-US" dirty="0"/>
          </a:p>
          <a:p>
            <a:r>
              <a:rPr lang="en-US" b="1" dirty="0"/>
              <a:t>-Yucatan Peninsula, Mexico 			and Amazon Basin</a:t>
            </a:r>
          </a:p>
          <a:p>
            <a:endParaRPr lang="en-US" dirty="0"/>
          </a:p>
          <a:p>
            <a:endParaRPr lang="en-US" dirty="0"/>
          </a:p>
          <a:p>
            <a:endParaRPr lang="en-US" dirty="0"/>
          </a:p>
          <a:p>
            <a:endParaRPr lang="en-US" dirty="0"/>
          </a:p>
          <a:p>
            <a:endParaRPr lang="en-US" dirty="0"/>
          </a:p>
          <a:p>
            <a:endParaRPr lang="en-US" dirty="0"/>
          </a:p>
          <a:p>
            <a:endParaRPr lang="en-US" dirty="0"/>
          </a:p>
          <a:p>
            <a:r>
              <a:rPr lang="en-US" b="1" dirty="0"/>
              <a:t>-good for growing</a:t>
            </a:r>
          </a:p>
          <a:p>
            <a:endParaRPr lang="en-US" dirty="0"/>
          </a:p>
          <a:p>
            <a:endParaRPr lang="en-US" dirty="0"/>
          </a:p>
          <a:p>
            <a:endParaRPr lang="en-US" dirty="0"/>
          </a:p>
          <a:p>
            <a:endParaRPr lang="en-US" dirty="0"/>
          </a:p>
          <a:p>
            <a:endParaRPr lang="en-US" dirty="0"/>
          </a:p>
        </p:txBody>
      </p:sp>
      <p:pic>
        <p:nvPicPr>
          <p:cNvPr id="26627" name="Picture 6" descr="http://upload.wikimedia.org/wikipedia/commons/e/e2/Yucat%C3%A1n_Peninsula.png"/>
          <p:cNvPicPr>
            <a:picLocks noChangeAspect="1" noChangeArrowheads="1"/>
          </p:cNvPicPr>
          <p:nvPr/>
        </p:nvPicPr>
        <p:blipFill>
          <a:blip r:embed="rId3" cstate="print"/>
          <a:srcRect/>
          <a:stretch>
            <a:fillRect/>
          </a:stretch>
        </p:blipFill>
        <p:spPr bwMode="auto">
          <a:xfrm>
            <a:off x="228600" y="2362200"/>
            <a:ext cx="1908175" cy="1508125"/>
          </a:xfrm>
          <a:prstGeom prst="rect">
            <a:avLst/>
          </a:prstGeom>
          <a:noFill/>
          <a:ln w="9525">
            <a:noFill/>
            <a:miter lim="800000"/>
            <a:headEnd/>
            <a:tailEnd/>
          </a:ln>
        </p:spPr>
      </p:pic>
      <p:pic>
        <p:nvPicPr>
          <p:cNvPr id="26628" name="Picture 8" descr="http://www.photoseek.com/98ZY-P02-36-Tulum-coast.jpg"/>
          <p:cNvPicPr>
            <a:picLocks noChangeAspect="1" noChangeArrowheads="1"/>
          </p:cNvPicPr>
          <p:nvPr/>
        </p:nvPicPr>
        <p:blipFill>
          <a:blip r:embed="rId4" cstate="print"/>
          <a:srcRect r="1440" b="11646"/>
          <a:stretch>
            <a:fillRect/>
          </a:stretch>
        </p:blipFill>
        <p:spPr bwMode="auto">
          <a:xfrm>
            <a:off x="2286000" y="2438400"/>
            <a:ext cx="2500313" cy="1447800"/>
          </a:xfrm>
          <a:prstGeom prst="rect">
            <a:avLst/>
          </a:prstGeom>
          <a:noFill/>
          <a:ln w="9525">
            <a:noFill/>
            <a:miter lim="800000"/>
            <a:headEnd/>
            <a:tailEnd/>
          </a:ln>
        </p:spPr>
      </p:pic>
      <p:grpSp>
        <p:nvGrpSpPr>
          <p:cNvPr id="10" name="Group 9"/>
          <p:cNvGrpSpPr>
            <a:grpSpLocks/>
          </p:cNvGrpSpPr>
          <p:nvPr/>
        </p:nvGrpSpPr>
        <p:grpSpPr bwMode="auto">
          <a:xfrm>
            <a:off x="762000" y="4419600"/>
            <a:ext cx="2667000" cy="2154238"/>
            <a:chOff x="762000" y="4419600"/>
            <a:chExt cx="2667000" cy="2154556"/>
          </a:xfrm>
        </p:grpSpPr>
        <p:pic>
          <p:nvPicPr>
            <p:cNvPr id="26634" name="Picture 2" descr="http://www.yorkseed.com/catalog/images/Cane-Sug-2.jpg"/>
            <p:cNvPicPr>
              <a:picLocks noChangeAspect="1" noChangeArrowheads="1"/>
            </p:cNvPicPr>
            <p:nvPr/>
          </p:nvPicPr>
          <p:blipFill>
            <a:blip r:embed="rId5" cstate="print"/>
            <a:srcRect/>
            <a:stretch>
              <a:fillRect/>
            </a:stretch>
          </p:blipFill>
          <p:spPr bwMode="auto">
            <a:xfrm>
              <a:off x="762000" y="4800600"/>
              <a:ext cx="2667000" cy="1773556"/>
            </a:xfrm>
            <a:prstGeom prst="rect">
              <a:avLst/>
            </a:prstGeom>
            <a:noFill/>
            <a:ln w="9525">
              <a:noFill/>
              <a:miter lim="800000"/>
              <a:headEnd/>
              <a:tailEnd/>
            </a:ln>
          </p:spPr>
        </p:pic>
        <p:sp>
          <p:nvSpPr>
            <p:cNvPr id="26635" name="TextBox 6"/>
            <p:cNvSpPr txBox="1">
              <a:spLocks noChangeArrowheads="1"/>
            </p:cNvSpPr>
            <p:nvPr/>
          </p:nvSpPr>
          <p:spPr bwMode="auto">
            <a:xfrm>
              <a:off x="1447800" y="4419600"/>
              <a:ext cx="1219200" cy="369332"/>
            </a:xfrm>
            <a:prstGeom prst="rect">
              <a:avLst/>
            </a:prstGeom>
            <a:noFill/>
            <a:ln w="9525">
              <a:noFill/>
              <a:miter lim="800000"/>
              <a:headEnd/>
              <a:tailEnd/>
            </a:ln>
          </p:spPr>
          <p:txBody>
            <a:bodyPr>
              <a:spAutoFit/>
            </a:bodyPr>
            <a:lstStyle/>
            <a:p>
              <a:r>
                <a:rPr lang="en-US" b="1" dirty="0"/>
                <a:t>sugar cane</a:t>
              </a:r>
            </a:p>
          </p:txBody>
        </p:sp>
      </p:grpSp>
      <p:grpSp>
        <p:nvGrpSpPr>
          <p:cNvPr id="11" name="Group 10"/>
          <p:cNvGrpSpPr>
            <a:grpSpLocks/>
          </p:cNvGrpSpPr>
          <p:nvPr/>
        </p:nvGrpSpPr>
        <p:grpSpPr bwMode="auto">
          <a:xfrm>
            <a:off x="6400800" y="4112463"/>
            <a:ext cx="1541463" cy="2497886"/>
            <a:chOff x="6400799" y="4112454"/>
            <a:chExt cx="1541221" cy="2498198"/>
          </a:xfrm>
        </p:grpSpPr>
        <p:pic>
          <p:nvPicPr>
            <p:cNvPr id="26632" name="Picture 4" descr="http://www.thelensflare.com/large/young-banana-tree_53174.jpg"/>
            <p:cNvPicPr>
              <a:picLocks noChangeAspect="1" noChangeArrowheads="1"/>
            </p:cNvPicPr>
            <p:nvPr/>
          </p:nvPicPr>
          <p:blipFill>
            <a:blip r:embed="rId6" cstate="print"/>
            <a:srcRect/>
            <a:stretch>
              <a:fillRect/>
            </a:stretch>
          </p:blipFill>
          <p:spPr bwMode="auto">
            <a:xfrm>
              <a:off x="6400799" y="4572000"/>
              <a:ext cx="1541221" cy="2038652"/>
            </a:xfrm>
            <a:prstGeom prst="rect">
              <a:avLst/>
            </a:prstGeom>
            <a:noFill/>
            <a:ln w="9525">
              <a:noFill/>
              <a:miter lim="800000"/>
              <a:headEnd/>
              <a:tailEnd/>
            </a:ln>
          </p:spPr>
        </p:pic>
        <p:sp>
          <p:nvSpPr>
            <p:cNvPr id="26633" name="TextBox 8"/>
            <p:cNvSpPr txBox="1">
              <a:spLocks noChangeArrowheads="1"/>
            </p:cNvSpPr>
            <p:nvPr/>
          </p:nvSpPr>
          <p:spPr bwMode="auto">
            <a:xfrm>
              <a:off x="6553194" y="4112454"/>
              <a:ext cx="1371348" cy="461723"/>
            </a:xfrm>
            <a:prstGeom prst="rect">
              <a:avLst/>
            </a:prstGeom>
            <a:noFill/>
            <a:ln w="9525">
              <a:noFill/>
              <a:miter lim="800000"/>
              <a:headEnd/>
              <a:tailEnd/>
            </a:ln>
          </p:spPr>
          <p:txBody>
            <a:bodyPr wrap="square">
              <a:spAutoFit/>
            </a:bodyPr>
            <a:lstStyle/>
            <a:p>
              <a:r>
                <a:rPr lang="en-US" sz="2400" b="1" dirty="0" smtClean="0"/>
                <a:t>Bananas</a:t>
              </a:r>
              <a:endParaRPr lang="en-US" b="1" dirty="0"/>
            </a:p>
          </p:txBody>
        </p:sp>
      </p:grpSp>
      <p:pic>
        <p:nvPicPr>
          <p:cNvPr id="26631" name="Picture 2" descr="http://boto.ocean.washington.edu/gifs/sa_basic.gif"/>
          <p:cNvPicPr>
            <a:picLocks noChangeAspect="1" noChangeArrowheads="1"/>
          </p:cNvPicPr>
          <p:nvPr/>
        </p:nvPicPr>
        <p:blipFill>
          <a:blip r:embed="rId7" cstate="print"/>
          <a:srcRect/>
          <a:stretch>
            <a:fillRect/>
          </a:stretch>
        </p:blipFill>
        <p:spPr bwMode="auto">
          <a:xfrm>
            <a:off x="7010400" y="1447800"/>
            <a:ext cx="1884363" cy="26543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457200" y="115358"/>
            <a:ext cx="7696200" cy="2923877"/>
          </a:xfrm>
          <a:prstGeom prst="rect">
            <a:avLst/>
          </a:prstGeom>
          <a:noFill/>
          <a:ln w="9525">
            <a:noFill/>
            <a:miter lim="800000"/>
            <a:headEnd/>
            <a:tailEnd/>
          </a:ln>
        </p:spPr>
        <p:txBody>
          <a:bodyPr wrap="square">
            <a:spAutoFit/>
          </a:bodyPr>
          <a:lstStyle/>
          <a:p>
            <a:endParaRPr lang="en-US" dirty="0"/>
          </a:p>
          <a:p>
            <a:r>
              <a:rPr lang="en-US" sz="2400" b="1" u="sng" dirty="0"/>
              <a:t>ELEVATION &amp; CLIMATE</a:t>
            </a:r>
          </a:p>
          <a:p>
            <a:endParaRPr lang="en-US" dirty="0"/>
          </a:p>
          <a:p>
            <a:pPr algn="ctr"/>
            <a:r>
              <a:rPr lang="en-US" sz="2400" b="1" dirty="0"/>
              <a:t>Tierra </a:t>
            </a:r>
            <a:r>
              <a:rPr lang="en-US" sz="2400" b="1" dirty="0" err="1"/>
              <a:t>Templada</a:t>
            </a:r>
            <a:r>
              <a:rPr lang="en-US" sz="2400" b="1" dirty="0"/>
              <a:t> (temperate land) </a:t>
            </a:r>
          </a:p>
          <a:p>
            <a:pPr algn="ctr"/>
            <a:endParaRPr lang="en-US" sz="2000" b="1" dirty="0"/>
          </a:p>
          <a:p>
            <a:r>
              <a:rPr lang="en-US" sz="2000" b="1" dirty="0"/>
              <a:t>–areas that lie above 3,000 ft. above sea level</a:t>
            </a:r>
          </a:p>
          <a:p>
            <a:r>
              <a:rPr lang="en-US" sz="2000" b="1" dirty="0"/>
              <a:t>-days are hot, nights are cool</a:t>
            </a:r>
          </a:p>
          <a:p>
            <a:pPr>
              <a:buFontTx/>
              <a:buChar char="-"/>
            </a:pPr>
            <a:r>
              <a:rPr lang="en-US" sz="2000" b="1" dirty="0"/>
              <a:t>Mexican central plateau and valleys in the Andes Mountains</a:t>
            </a:r>
          </a:p>
          <a:p>
            <a:r>
              <a:rPr lang="en-US" sz="2000" b="1" dirty="0"/>
              <a:t>-good for growing</a:t>
            </a:r>
          </a:p>
        </p:txBody>
      </p:sp>
      <p:grpSp>
        <p:nvGrpSpPr>
          <p:cNvPr id="8" name="Group 7"/>
          <p:cNvGrpSpPr>
            <a:grpSpLocks/>
          </p:cNvGrpSpPr>
          <p:nvPr/>
        </p:nvGrpSpPr>
        <p:grpSpPr bwMode="auto">
          <a:xfrm>
            <a:off x="228600" y="3352800"/>
            <a:ext cx="5562600" cy="3657600"/>
            <a:chOff x="228600" y="3352800"/>
            <a:chExt cx="5562600" cy="3657600"/>
          </a:xfrm>
        </p:grpSpPr>
        <p:pic>
          <p:nvPicPr>
            <p:cNvPr id="27655" name="Picture 2" descr="http://2.bp.blogspot.com/_Mi7AIQ22soI/SEUCqbmF-PI/AAAAAAAABfs/-MLZK-bi67w/s400/coffee-plant.jpg"/>
            <p:cNvPicPr>
              <a:picLocks noChangeAspect="1" noChangeArrowheads="1"/>
            </p:cNvPicPr>
            <p:nvPr/>
          </p:nvPicPr>
          <p:blipFill>
            <a:blip r:embed="rId2" cstate="print"/>
            <a:srcRect/>
            <a:stretch>
              <a:fillRect/>
            </a:stretch>
          </p:blipFill>
          <p:spPr bwMode="auto">
            <a:xfrm>
              <a:off x="228600" y="4064000"/>
              <a:ext cx="1905000" cy="2540000"/>
            </a:xfrm>
            <a:prstGeom prst="rect">
              <a:avLst/>
            </a:prstGeom>
            <a:noFill/>
            <a:ln w="9525">
              <a:noFill/>
              <a:miter lim="800000"/>
              <a:headEnd/>
              <a:tailEnd/>
            </a:ln>
          </p:spPr>
        </p:pic>
        <p:pic>
          <p:nvPicPr>
            <p:cNvPr id="27656" name="Picture 4" descr="http://imagecache2.allposters.com/images/PTGPOD/281579.jpg"/>
            <p:cNvPicPr>
              <a:picLocks noChangeAspect="1" noChangeArrowheads="1"/>
            </p:cNvPicPr>
            <p:nvPr/>
          </p:nvPicPr>
          <p:blipFill>
            <a:blip r:embed="rId3" cstate="print"/>
            <a:srcRect/>
            <a:stretch>
              <a:fillRect/>
            </a:stretch>
          </p:blipFill>
          <p:spPr bwMode="auto">
            <a:xfrm>
              <a:off x="2133600" y="4267200"/>
              <a:ext cx="3657600" cy="2743200"/>
            </a:xfrm>
            <a:prstGeom prst="rect">
              <a:avLst/>
            </a:prstGeom>
            <a:noFill/>
            <a:ln w="9525">
              <a:noFill/>
              <a:miter lim="800000"/>
              <a:headEnd/>
              <a:tailEnd/>
            </a:ln>
          </p:spPr>
        </p:pic>
        <p:sp>
          <p:nvSpPr>
            <p:cNvPr id="27657" name="TextBox 5"/>
            <p:cNvSpPr txBox="1">
              <a:spLocks noChangeArrowheads="1"/>
            </p:cNvSpPr>
            <p:nvPr/>
          </p:nvSpPr>
          <p:spPr bwMode="auto">
            <a:xfrm>
              <a:off x="2133600" y="3352800"/>
              <a:ext cx="1295400" cy="523220"/>
            </a:xfrm>
            <a:prstGeom prst="rect">
              <a:avLst/>
            </a:prstGeom>
            <a:noFill/>
            <a:ln w="9525">
              <a:noFill/>
              <a:miter lim="800000"/>
              <a:headEnd/>
              <a:tailEnd/>
            </a:ln>
          </p:spPr>
          <p:txBody>
            <a:bodyPr>
              <a:spAutoFit/>
            </a:bodyPr>
            <a:lstStyle/>
            <a:p>
              <a:r>
                <a:rPr lang="en-US" sz="2800" b="1" dirty="0"/>
                <a:t>COFFEE</a:t>
              </a:r>
            </a:p>
          </p:txBody>
        </p:sp>
      </p:grpSp>
      <p:grpSp>
        <p:nvGrpSpPr>
          <p:cNvPr id="9" name="Group 8"/>
          <p:cNvGrpSpPr>
            <a:grpSpLocks/>
          </p:cNvGrpSpPr>
          <p:nvPr/>
        </p:nvGrpSpPr>
        <p:grpSpPr bwMode="auto">
          <a:xfrm>
            <a:off x="6553200" y="3429000"/>
            <a:ext cx="2209800" cy="3201988"/>
            <a:chOff x="6553200" y="3429000"/>
            <a:chExt cx="2209800" cy="3202584"/>
          </a:xfrm>
        </p:grpSpPr>
        <p:pic>
          <p:nvPicPr>
            <p:cNvPr id="27653" name="Picture 6" descr="http://niahd.wm.edu/attachments/27679.jpg"/>
            <p:cNvPicPr>
              <a:picLocks noChangeAspect="1" noChangeArrowheads="1"/>
            </p:cNvPicPr>
            <p:nvPr/>
          </p:nvPicPr>
          <p:blipFill>
            <a:blip r:embed="rId4" cstate="print"/>
            <a:srcRect/>
            <a:stretch>
              <a:fillRect/>
            </a:stretch>
          </p:blipFill>
          <p:spPr bwMode="auto">
            <a:xfrm>
              <a:off x="6553200" y="3886200"/>
              <a:ext cx="2057400" cy="2745384"/>
            </a:xfrm>
            <a:prstGeom prst="rect">
              <a:avLst/>
            </a:prstGeom>
            <a:noFill/>
            <a:ln w="9525">
              <a:noFill/>
              <a:miter lim="800000"/>
              <a:headEnd/>
              <a:tailEnd/>
            </a:ln>
          </p:spPr>
        </p:pic>
        <p:sp>
          <p:nvSpPr>
            <p:cNvPr id="27654" name="TextBox 6"/>
            <p:cNvSpPr txBox="1">
              <a:spLocks noChangeArrowheads="1"/>
            </p:cNvSpPr>
            <p:nvPr/>
          </p:nvSpPr>
          <p:spPr bwMode="auto">
            <a:xfrm>
              <a:off x="6781800" y="3429000"/>
              <a:ext cx="1981200" cy="523317"/>
            </a:xfrm>
            <a:prstGeom prst="rect">
              <a:avLst/>
            </a:prstGeom>
            <a:noFill/>
            <a:ln w="9525">
              <a:noFill/>
              <a:miter lim="800000"/>
              <a:headEnd/>
              <a:tailEnd/>
            </a:ln>
          </p:spPr>
          <p:txBody>
            <a:bodyPr wrap="square">
              <a:spAutoFit/>
            </a:bodyPr>
            <a:lstStyle/>
            <a:p>
              <a:r>
                <a:rPr lang="en-US" sz="2800" b="1" dirty="0"/>
                <a:t>TOBACCO</a:t>
              </a: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83029" y="-381000"/>
            <a:ext cx="8991600" cy="3170099"/>
          </a:xfrm>
          <a:prstGeom prst="rect">
            <a:avLst/>
          </a:prstGeom>
          <a:noFill/>
          <a:ln w="9525">
            <a:noFill/>
            <a:miter lim="800000"/>
            <a:headEnd/>
            <a:tailEnd/>
          </a:ln>
        </p:spPr>
        <p:txBody>
          <a:bodyPr wrap="square">
            <a:spAutoFit/>
          </a:bodyPr>
          <a:lstStyle/>
          <a:p>
            <a:endParaRPr lang="en-US" sz="2400" b="1" u="sng" dirty="0" smtClean="0"/>
          </a:p>
          <a:p>
            <a:r>
              <a:rPr lang="en-US" sz="2400" b="1" u="sng" dirty="0" smtClean="0"/>
              <a:t>ELEVATION </a:t>
            </a:r>
            <a:r>
              <a:rPr lang="en-US" sz="2400" b="1" u="sng" dirty="0"/>
              <a:t>&amp; CLIMATE</a:t>
            </a:r>
          </a:p>
          <a:p>
            <a:pPr algn="ctr"/>
            <a:r>
              <a:rPr lang="en-US" sz="3200" b="1" dirty="0" smtClean="0"/>
              <a:t>Tierra </a:t>
            </a:r>
            <a:r>
              <a:rPr lang="en-US" sz="3200" b="1" dirty="0"/>
              <a:t>Fria (cold Land) </a:t>
            </a:r>
          </a:p>
          <a:p>
            <a:pPr algn="ctr"/>
            <a:endParaRPr lang="en-US" sz="2400" b="1" dirty="0"/>
          </a:p>
          <a:p>
            <a:r>
              <a:rPr lang="en-US" sz="2400" dirty="0"/>
              <a:t>-highlands that are at least 6,000 </a:t>
            </a:r>
            <a:r>
              <a:rPr lang="en-US" sz="2400" dirty="0" err="1"/>
              <a:t>ft</a:t>
            </a:r>
            <a:r>
              <a:rPr lang="en-US" sz="2400" dirty="0"/>
              <a:t> above sea level</a:t>
            </a:r>
          </a:p>
          <a:p>
            <a:r>
              <a:rPr lang="en-US" sz="2400" dirty="0"/>
              <a:t>-nighttime and winter temperatures are cold</a:t>
            </a:r>
          </a:p>
          <a:p>
            <a:r>
              <a:rPr lang="en-US" sz="2400" dirty="0"/>
              <a:t>-Mexico City, Mexico and Bogota, Columbia are in the </a:t>
            </a:r>
            <a:r>
              <a:rPr lang="en-US" sz="2400" dirty="0" err="1"/>
              <a:t>tierra</a:t>
            </a:r>
            <a:r>
              <a:rPr lang="en-US" sz="2400" dirty="0"/>
              <a:t> </a:t>
            </a:r>
            <a:r>
              <a:rPr lang="en-US" sz="2400" dirty="0" err="1"/>
              <a:t>fria</a:t>
            </a:r>
            <a:r>
              <a:rPr lang="en-US" sz="2400" dirty="0"/>
              <a:t>.</a:t>
            </a:r>
          </a:p>
          <a:p>
            <a:r>
              <a:rPr lang="en-US" sz="2400" dirty="0"/>
              <a:t>-good for growing</a:t>
            </a:r>
          </a:p>
        </p:txBody>
      </p:sp>
      <p:grpSp>
        <p:nvGrpSpPr>
          <p:cNvPr id="7" name="Group 6"/>
          <p:cNvGrpSpPr>
            <a:grpSpLocks/>
          </p:cNvGrpSpPr>
          <p:nvPr/>
        </p:nvGrpSpPr>
        <p:grpSpPr bwMode="auto">
          <a:xfrm>
            <a:off x="304800" y="3124200"/>
            <a:ext cx="2286000" cy="3508375"/>
            <a:chOff x="304800" y="3124200"/>
            <a:chExt cx="2286000" cy="3507627"/>
          </a:xfrm>
        </p:grpSpPr>
        <p:sp>
          <p:nvSpPr>
            <p:cNvPr id="28682" name="TextBox 2"/>
            <p:cNvSpPr txBox="1">
              <a:spLocks noChangeArrowheads="1"/>
            </p:cNvSpPr>
            <p:nvPr/>
          </p:nvSpPr>
          <p:spPr bwMode="auto">
            <a:xfrm>
              <a:off x="838200" y="3124200"/>
              <a:ext cx="1295400" cy="461567"/>
            </a:xfrm>
            <a:prstGeom prst="rect">
              <a:avLst/>
            </a:prstGeom>
            <a:noFill/>
            <a:ln w="9525">
              <a:noFill/>
              <a:miter lim="800000"/>
              <a:headEnd/>
              <a:tailEnd/>
            </a:ln>
          </p:spPr>
          <p:txBody>
            <a:bodyPr>
              <a:spAutoFit/>
            </a:bodyPr>
            <a:lstStyle/>
            <a:p>
              <a:r>
                <a:rPr lang="en-US" sz="2400" b="1" dirty="0"/>
                <a:t>WHEAT</a:t>
              </a:r>
              <a:endParaRPr lang="en-US" b="1" dirty="0"/>
            </a:p>
          </p:txBody>
        </p:sp>
        <p:pic>
          <p:nvPicPr>
            <p:cNvPr id="28683" name="Picture 2" descr="http://mercopress.com/images/uploads/Wheat.jpg"/>
            <p:cNvPicPr>
              <a:picLocks noChangeAspect="1" noChangeArrowheads="1"/>
            </p:cNvPicPr>
            <p:nvPr/>
          </p:nvPicPr>
          <p:blipFill>
            <a:blip r:embed="rId2" cstate="print"/>
            <a:srcRect/>
            <a:stretch>
              <a:fillRect/>
            </a:stretch>
          </p:blipFill>
          <p:spPr bwMode="auto">
            <a:xfrm>
              <a:off x="304800" y="3581400"/>
              <a:ext cx="2286000" cy="3050427"/>
            </a:xfrm>
            <a:prstGeom prst="rect">
              <a:avLst/>
            </a:prstGeom>
            <a:noFill/>
            <a:ln w="9525">
              <a:noFill/>
              <a:miter lim="800000"/>
              <a:headEnd/>
              <a:tailEnd/>
            </a:ln>
          </p:spPr>
        </p:pic>
      </p:grpSp>
      <p:grpSp>
        <p:nvGrpSpPr>
          <p:cNvPr id="9" name="Group 8"/>
          <p:cNvGrpSpPr>
            <a:grpSpLocks/>
          </p:cNvGrpSpPr>
          <p:nvPr/>
        </p:nvGrpSpPr>
        <p:grpSpPr bwMode="auto">
          <a:xfrm>
            <a:off x="2895600" y="3124200"/>
            <a:ext cx="2895600" cy="3389313"/>
            <a:chOff x="2895600" y="3124200"/>
            <a:chExt cx="2895236" cy="3389332"/>
          </a:xfrm>
        </p:grpSpPr>
        <p:sp>
          <p:nvSpPr>
            <p:cNvPr id="28680" name="TextBox 3"/>
            <p:cNvSpPr txBox="1">
              <a:spLocks noChangeArrowheads="1"/>
            </p:cNvSpPr>
            <p:nvPr/>
          </p:nvSpPr>
          <p:spPr bwMode="auto">
            <a:xfrm>
              <a:off x="3962400" y="3124200"/>
              <a:ext cx="1295400" cy="461668"/>
            </a:xfrm>
            <a:prstGeom prst="rect">
              <a:avLst/>
            </a:prstGeom>
            <a:noFill/>
            <a:ln w="9525">
              <a:noFill/>
              <a:miter lim="800000"/>
              <a:headEnd/>
              <a:tailEnd/>
            </a:ln>
          </p:spPr>
          <p:txBody>
            <a:bodyPr>
              <a:spAutoFit/>
            </a:bodyPr>
            <a:lstStyle/>
            <a:p>
              <a:r>
                <a:rPr lang="en-US" sz="2400" b="1" dirty="0"/>
                <a:t>BARLEY</a:t>
              </a:r>
              <a:endParaRPr lang="en-US" b="1" dirty="0"/>
            </a:p>
          </p:txBody>
        </p:sp>
        <p:pic>
          <p:nvPicPr>
            <p:cNvPr id="28681" name="Picture 4" descr="http://s0.geograph.org.uk/photos/01/63/016359_17a50cd6.jpg"/>
            <p:cNvPicPr>
              <a:picLocks noChangeAspect="1" noChangeArrowheads="1"/>
            </p:cNvPicPr>
            <p:nvPr/>
          </p:nvPicPr>
          <p:blipFill>
            <a:blip r:embed="rId3" cstate="print"/>
            <a:srcRect/>
            <a:stretch>
              <a:fillRect/>
            </a:stretch>
          </p:blipFill>
          <p:spPr bwMode="auto">
            <a:xfrm>
              <a:off x="2895600" y="4343400"/>
              <a:ext cx="2895236" cy="2170132"/>
            </a:xfrm>
            <a:prstGeom prst="rect">
              <a:avLst/>
            </a:prstGeom>
            <a:noFill/>
            <a:ln w="9525">
              <a:noFill/>
              <a:miter lim="800000"/>
              <a:headEnd/>
              <a:tailEnd/>
            </a:ln>
          </p:spPr>
        </p:pic>
      </p:grpSp>
      <p:grpSp>
        <p:nvGrpSpPr>
          <p:cNvPr id="11" name="Group 10"/>
          <p:cNvGrpSpPr>
            <a:grpSpLocks/>
          </p:cNvGrpSpPr>
          <p:nvPr/>
        </p:nvGrpSpPr>
        <p:grpSpPr bwMode="auto">
          <a:xfrm>
            <a:off x="6400800" y="3124200"/>
            <a:ext cx="2286000" cy="3575050"/>
            <a:chOff x="6400800" y="3124200"/>
            <a:chExt cx="2286000" cy="3574676"/>
          </a:xfrm>
        </p:grpSpPr>
        <p:sp>
          <p:nvSpPr>
            <p:cNvPr id="28678" name="TextBox 4"/>
            <p:cNvSpPr txBox="1">
              <a:spLocks noChangeArrowheads="1"/>
            </p:cNvSpPr>
            <p:nvPr/>
          </p:nvSpPr>
          <p:spPr bwMode="auto">
            <a:xfrm>
              <a:off x="6934200" y="3124200"/>
              <a:ext cx="1295400" cy="830910"/>
            </a:xfrm>
            <a:prstGeom prst="rect">
              <a:avLst/>
            </a:prstGeom>
            <a:noFill/>
            <a:ln w="9525">
              <a:noFill/>
              <a:miter lim="800000"/>
              <a:headEnd/>
              <a:tailEnd/>
            </a:ln>
          </p:spPr>
          <p:txBody>
            <a:bodyPr>
              <a:spAutoFit/>
            </a:bodyPr>
            <a:lstStyle/>
            <a:p>
              <a:r>
                <a:rPr lang="en-US" sz="2400" b="1" dirty="0"/>
                <a:t>POTATOES</a:t>
              </a:r>
              <a:endParaRPr lang="en-US" b="1" dirty="0"/>
            </a:p>
          </p:txBody>
        </p:sp>
        <p:pic>
          <p:nvPicPr>
            <p:cNvPr id="28679" name="Picture 6" descr="http://static.howstuffworks.com/gif/willow/potato-info0.gif"/>
            <p:cNvPicPr>
              <a:picLocks noChangeAspect="1" noChangeArrowheads="1"/>
            </p:cNvPicPr>
            <p:nvPr/>
          </p:nvPicPr>
          <p:blipFill>
            <a:blip r:embed="rId4" cstate="print"/>
            <a:srcRect/>
            <a:stretch>
              <a:fillRect/>
            </a:stretch>
          </p:blipFill>
          <p:spPr bwMode="auto">
            <a:xfrm>
              <a:off x="6400800" y="3505200"/>
              <a:ext cx="2286000" cy="3193676"/>
            </a:xfrm>
            <a:prstGeom prst="rect">
              <a:avLst/>
            </a:prstGeom>
            <a:noFill/>
            <a:ln w="9525">
              <a:noFill/>
              <a:miter lim="800000"/>
              <a:headEnd/>
              <a:tailEnd/>
            </a:ln>
          </p:spPr>
        </p:pic>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altzo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5213"/>
            <a:ext cx="7391400"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31583"/>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www.urimsomebody.com/Graphics/Maps/Latin%20America%20Physical.jpg"/>
          <p:cNvPicPr>
            <a:picLocks noChangeAspect="1" noChangeArrowheads="1"/>
          </p:cNvPicPr>
          <p:nvPr/>
        </p:nvPicPr>
        <p:blipFill>
          <a:blip r:embed="rId3" cstate="print"/>
          <a:srcRect/>
          <a:stretch>
            <a:fillRect/>
          </a:stretch>
        </p:blipFill>
        <p:spPr bwMode="auto">
          <a:xfrm>
            <a:off x="609600" y="196850"/>
            <a:ext cx="5257800" cy="6661150"/>
          </a:xfrm>
          <a:prstGeom prst="rect">
            <a:avLst/>
          </a:prstGeom>
          <a:noFill/>
          <a:ln w="9525">
            <a:noFill/>
            <a:miter lim="800000"/>
            <a:headEnd/>
            <a:tailEnd/>
          </a:ln>
        </p:spPr>
      </p:pic>
      <p:sp>
        <p:nvSpPr>
          <p:cNvPr id="3" name="Right Arrow 2"/>
          <p:cNvSpPr/>
          <p:nvPr/>
        </p:nvSpPr>
        <p:spPr>
          <a:xfrm>
            <a:off x="228600" y="1143000"/>
            <a:ext cx="6858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ight Arrow 3"/>
          <p:cNvSpPr/>
          <p:nvPr/>
        </p:nvSpPr>
        <p:spPr>
          <a:xfrm rot="10800000">
            <a:off x="3657600" y="6553200"/>
            <a:ext cx="685800"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6019800" y="1234440"/>
            <a:ext cx="2895600" cy="4801314"/>
          </a:xfrm>
          <a:prstGeom prst="rect">
            <a:avLst/>
          </a:prstGeom>
          <a:noFill/>
          <a:ln w="9525">
            <a:noFill/>
            <a:miter lim="800000"/>
            <a:headEnd/>
            <a:tailEnd/>
          </a:ln>
        </p:spPr>
        <p:txBody>
          <a:bodyPr>
            <a:spAutoFit/>
          </a:bodyPr>
          <a:lstStyle/>
          <a:p>
            <a:r>
              <a:rPr lang="en-US" sz="3200" dirty="0"/>
              <a:t>Latin America stretches for 5,500 miles from the Rio Grande River in Mexico to Cape Horn at the southern end of South America.</a:t>
            </a:r>
          </a:p>
          <a:p>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381000" y="365125"/>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D60093"/>
                </a:solidFill>
                <a:effectLst>
                  <a:outerShdw blurRad="38100" dist="38100" dir="2700000" algn="tl">
                    <a:srgbClr val="FFFFFF"/>
                  </a:outerShdw>
                </a:effectLst>
                <a:latin typeface="Comic Sans MS" panose="030F0702030302020204" pitchFamily="66" charset="0"/>
              </a:rPr>
              <a:t>Sao Paolo, Brazil</a:t>
            </a:r>
          </a:p>
        </p:txBody>
      </p:sp>
      <p:pic>
        <p:nvPicPr>
          <p:cNvPr id="82948" name="Picture 4" descr="sao paulo 2"/>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066800" y="12954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pic>
    </p:spTree>
    <p:extLst>
      <p:ext uri="{BB962C8B-B14F-4D97-AF65-F5344CB8AC3E}">
        <p14:creationId xmlns:p14="http://schemas.microsoft.com/office/powerpoint/2010/main" val="3348536835"/>
      </p:ext>
    </p:extLst>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381000" y="365125"/>
            <a:ext cx="838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solidFill>
                  <a:srgbClr val="D60093"/>
                </a:solidFill>
                <a:effectLst>
                  <a:outerShdw blurRad="38100" dist="38100" dir="2700000" algn="tl">
                    <a:srgbClr val="FFFFFF"/>
                  </a:outerShdw>
                </a:effectLst>
                <a:latin typeface="Comic Sans MS" panose="030F0702030302020204" pitchFamily="66" charset="0"/>
              </a:rPr>
              <a:t>Squatter Settlements</a:t>
            </a:r>
            <a:br>
              <a:rPr lang="en-US" altLang="en-US" sz="4000" b="1">
                <a:solidFill>
                  <a:srgbClr val="D60093"/>
                </a:solidFill>
                <a:effectLst>
                  <a:outerShdw blurRad="38100" dist="38100" dir="2700000" algn="tl">
                    <a:srgbClr val="FFFFFF"/>
                  </a:outerShdw>
                </a:effectLst>
                <a:latin typeface="Comic Sans MS" panose="030F0702030302020204" pitchFamily="66" charset="0"/>
              </a:rPr>
            </a:br>
            <a:r>
              <a:rPr lang="en-US" altLang="en-US" sz="4000" b="1">
                <a:solidFill>
                  <a:srgbClr val="D60093"/>
                </a:solidFill>
                <a:effectLst>
                  <a:outerShdw blurRad="38100" dist="38100" dir="2700000" algn="tl">
                    <a:srgbClr val="FFFFFF"/>
                  </a:outerShdw>
                </a:effectLst>
                <a:latin typeface="Comic Sans MS" panose="030F0702030302020204" pitchFamily="66" charset="0"/>
              </a:rPr>
              <a:t>in Major Latin American Cities</a:t>
            </a:r>
          </a:p>
        </p:txBody>
      </p:sp>
      <p:pic>
        <p:nvPicPr>
          <p:cNvPr id="83972" name="Picture 4" descr="favela 2"/>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28600" y="2182813"/>
            <a:ext cx="4038600"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pic>
      <p:pic>
        <p:nvPicPr>
          <p:cNvPr id="83973" name="Picture 5" descr="slums in rio"/>
          <p:cNvPicPr>
            <a:picLocks noChangeAspect="1" noChangeArrowheads="1"/>
          </p:cNvPicPr>
          <p:nvPr/>
        </p:nvPicPr>
        <p:blipFill>
          <a:blip r:embed="rId3">
            <a:lum contrast="6000"/>
            <a:extLst>
              <a:ext uri="{28A0092B-C50C-407E-A947-70E740481C1C}">
                <a14:useLocalDpi xmlns:a14="http://schemas.microsoft.com/office/drawing/2010/main" val="0"/>
              </a:ext>
            </a:extLst>
          </a:blip>
          <a:srcRect b="5814"/>
          <a:stretch>
            <a:fillRect/>
          </a:stretch>
        </p:blipFill>
        <p:spPr bwMode="auto">
          <a:xfrm>
            <a:off x="4572000" y="2163763"/>
            <a:ext cx="44196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pic>
    </p:spTree>
    <p:extLst>
      <p:ext uri="{BB962C8B-B14F-4D97-AF65-F5344CB8AC3E}">
        <p14:creationId xmlns:p14="http://schemas.microsoft.com/office/powerpoint/2010/main" val="395472479"/>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990600" y="130069"/>
            <a:ext cx="6858000" cy="1569660"/>
          </a:xfrm>
          <a:prstGeom prst="rect">
            <a:avLst/>
          </a:prstGeom>
          <a:noFill/>
          <a:ln w="9525">
            <a:noFill/>
            <a:miter lim="800000"/>
            <a:headEnd/>
            <a:tailEnd/>
          </a:ln>
        </p:spPr>
        <p:txBody>
          <a:bodyPr>
            <a:spAutoFit/>
          </a:bodyPr>
          <a:lstStyle/>
          <a:p>
            <a:r>
              <a:rPr lang="en-US" sz="2400" dirty="0"/>
              <a:t>Latin America lies between the Pacific and Atlantic oceans.  Both oceans are important trade routes for Latin America.  The Caribbean Sea is another important body of water in Latin America.</a:t>
            </a:r>
          </a:p>
        </p:txBody>
      </p:sp>
      <p:pic>
        <p:nvPicPr>
          <p:cNvPr id="6147" name="Picture 2" descr="http://upload.wikimedia.org/wikipedia/commons/thumb/b/ba/Map-Latin_America_blue.svg/480px-Map-Latin_America_blue.svg.png"/>
          <p:cNvPicPr>
            <a:picLocks noChangeAspect="1" noChangeArrowheads="1"/>
          </p:cNvPicPr>
          <p:nvPr/>
        </p:nvPicPr>
        <p:blipFill>
          <a:blip r:embed="rId2" cstate="print"/>
          <a:srcRect/>
          <a:stretch>
            <a:fillRect/>
          </a:stretch>
        </p:blipFill>
        <p:spPr bwMode="auto">
          <a:xfrm>
            <a:off x="1981200" y="1676400"/>
            <a:ext cx="3902075" cy="4876800"/>
          </a:xfrm>
          <a:prstGeom prst="rect">
            <a:avLst/>
          </a:prstGeom>
          <a:noFill/>
          <a:ln w="9525">
            <a:noFill/>
            <a:miter lim="800000"/>
            <a:headEnd/>
            <a:tailEnd/>
          </a:ln>
        </p:spPr>
      </p:pic>
      <p:sp>
        <p:nvSpPr>
          <p:cNvPr id="4" name="Rectangle 3"/>
          <p:cNvSpPr/>
          <p:nvPr/>
        </p:nvSpPr>
        <p:spPr>
          <a:xfrm>
            <a:off x="1752600" y="5410200"/>
            <a:ext cx="2438400" cy="1219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5257800" y="2667000"/>
            <a:ext cx="2667000" cy="461665"/>
          </a:xfrm>
          <a:prstGeom prst="rect">
            <a:avLst/>
          </a:prstGeom>
          <a:noFill/>
          <a:ln w="9525">
            <a:noFill/>
            <a:miter lim="800000"/>
            <a:headEnd/>
            <a:tailEnd/>
          </a:ln>
        </p:spPr>
        <p:txBody>
          <a:bodyPr wrap="square">
            <a:spAutoFit/>
          </a:bodyPr>
          <a:lstStyle/>
          <a:p>
            <a:r>
              <a:rPr lang="en-US" sz="2400" b="1" dirty="0"/>
              <a:t>ATLANTIC OCEAN</a:t>
            </a:r>
          </a:p>
        </p:txBody>
      </p:sp>
      <p:sp>
        <p:nvSpPr>
          <p:cNvPr id="6" name="TextBox 5"/>
          <p:cNvSpPr txBox="1">
            <a:spLocks noChangeArrowheads="1"/>
          </p:cNvSpPr>
          <p:nvPr/>
        </p:nvSpPr>
        <p:spPr bwMode="auto">
          <a:xfrm>
            <a:off x="838200" y="3429000"/>
            <a:ext cx="2362200" cy="461665"/>
          </a:xfrm>
          <a:prstGeom prst="rect">
            <a:avLst/>
          </a:prstGeom>
          <a:noFill/>
          <a:ln w="9525">
            <a:noFill/>
            <a:miter lim="800000"/>
            <a:headEnd/>
            <a:tailEnd/>
          </a:ln>
        </p:spPr>
        <p:txBody>
          <a:bodyPr>
            <a:spAutoFit/>
          </a:bodyPr>
          <a:lstStyle/>
          <a:p>
            <a:r>
              <a:rPr lang="en-US" sz="2400" b="1" dirty="0"/>
              <a:t>PACIFIC OCEAN</a:t>
            </a:r>
          </a:p>
        </p:txBody>
      </p:sp>
      <p:sp>
        <p:nvSpPr>
          <p:cNvPr id="7" name="TextBox 6"/>
          <p:cNvSpPr txBox="1">
            <a:spLocks noChangeArrowheads="1"/>
          </p:cNvSpPr>
          <p:nvPr/>
        </p:nvSpPr>
        <p:spPr bwMode="auto">
          <a:xfrm>
            <a:off x="3048000" y="2286000"/>
            <a:ext cx="2362200" cy="307975"/>
          </a:xfrm>
          <a:prstGeom prst="rect">
            <a:avLst/>
          </a:prstGeom>
          <a:noFill/>
          <a:ln w="9525">
            <a:noFill/>
            <a:miter lim="800000"/>
            <a:headEnd/>
            <a:tailEnd/>
          </a:ln>
        </p:spPr>
        <p:txBody>
          <a:bodyPr>
            <a:spAutoFit/>
          </a:bodyPr>
          <a:lstStyle/>
          <a:p>
            <a:r>
              <a:rPr lang="en-US" sz="1400"/>
              <a:t>CARIBBEAN SEA</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P spid="7"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eaLnBrk="1" hangingPunct="1"/>
            <a:r>
              <a:rPr lang="en-US" altLang="en-US" smtClean="0"/>
              <a:t>The Rio Grande</a:t>
            </a:r>
          </a:p>
        </p:txBody>
      </p:sp>
      <p:sp>
        <p:nvSpPr>
          <p:cNvPr id="51203" name="Rectangle 3"/>
          <p:cNvSpPr>
            <a:spLocks noGrp="1" noChangeArrowheads="1"/>
          </p:cNvSpPr>
          <p:nvPr>
            <p:ph type="body" idx="1"/>
          </p:nvPr>
        </p:nvSpPr>
        <p:spPr/>
        <p:txBody>
          <a:bodyPr/>
          <a:lstStyle/>
          <a:p>
            <a:pPr eaLnBrk="1" hangingPunct="1"/>
            <a:r>
              <a:rPr lang="en-US" altLang="en-US" smtClean="0"/>
              <a:t>The Rio Grande is a good example of how a river can be a physical barrier between two countries.  Part of the Rio Grande is a border between the United States and Mexico.</a:t>
            </a:r>
          </a:p>
        </p:txBody>
      </p:sp>
    </p:spTree>
    <p:extLst>
      <p:ext uri="{BB962C8B-B14F-4D97-AF65-F5344CB8AC3E}">
        <p14:creationId xmlns:p14="http://schemas.microsoft.com/office/powerpoint/2010/main" val="1138981371"/>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715962"/>
          </a:xfrm>
        </p:spPr>
        <p:txBody>
          <a:bodyPr/>
          <a:lstStyle/>
          <a:p>
            <a:r>
              <a:rPr lang="en-US" sz="2800" smtClean="0"/>
              <a:t>Subregions</a:t>
            </a:r>
          </a:p>
        </p:txBody>
      </p:sp>
      <p:pic>
        <p:nvPicPr>
          <p:cNvPr id="7171" name="Picture 2" descr="http://latcar.rutgers.edu/lauria/perspectives/blank%20map%20latin%20america.bmp"/>
          <p:cNvPicPr>
            <a:picLocks noChangeAspect="1" noChangeArrowheads="1"/>
          </p:cNvPicPr>
          <p:nvPr/>
        </p:nvPicPr>
        <p:blipFill>
          <a:blip r:embed="rId3" cstate="print"/>
          <a:srcRect l="8807" t="8443" r="8858" b="9924"/>
          <a:stretch>
            <a:fillRect/>
          </a:stretch>
        </p:blipFill>
        <p:spPr bwMode="auto">
          <a:xfrm>
            <a:off x="2362200" y="1295400"/>
            <a:ext cx="4419600" cy="5343525"/>
          </a:xfrm>
          <a:prstGeom prst="rect">
            <a:avLst/>
          </a:prstGeom>
          <a:noFill/>
          <a:ln w="9525">
            <a:noFill/>
            <a:miter lim="800000"/>
            <a:headEnd/>
            <a:tailEnd/>
          </a:ln>
        </p:spPr>
      </p:pic>
      <p:sp>
        <p:nvSpPr>
          <p:cNvPr id="4" name="Rectangle 3"/>
          <p:cNvSpPr/>
          <p:nvPr/>
        </p:nvSpPr>
        <p:spPr>
          <a:xfrm>
            <a:off x="2438400" y="4267200"/>
            <a:ext cx="1828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0" y="2003121"/>
            <a:ext cx="2438400" cy="1938992"/>
          </a:xfrm>
          <a:prstGeom prst="rect">
            <a:avLst/>
          </a:prstGeom>
          <a:noFill/>
          <a:ln w="9525">
            <a:noFill/>
            <a:miter lim="800000"/>
            <a:headEnd/>
            <a:tailEnd/>
          </a:ln>
        </p:spPr>
        <p:txBody>
          <a:bodyPr wrap="square">
            <a:spAutoFit/>
          </a:bodyPr>
          <a:lstStyle/>
          <a:p>
            <a:r>
              <a:rPr lang="en-US" sz="2000" b="1" dirty="0">
                <a:solidFill>
                  <a:srgbClr val="00B0F0"/>
                </a:solidFill>
              </a:rPr>
              <a:t>“MIDDLE AMERICA”</a:t>
            </a:r>
          </a:p>
          <a:p>
            <a:r>
              <a:rPr lang="en-US" sz="2000" b="1" dirty="0">
                <a:solidFill>
                  <a:srgbClr val="00B0F0"/>
                </a:solidFill>
              </a:rPr>
              <a:t>-Mexico</a:t>
            </a:r>
          </a:p>
          <a:p>
            <a:r>
              <a:rPr lang="en-US" sz="2000" b="1" dirty="0">
                <a:solidFill>
                  <a:srgbClr val="00B0F0"/>
                </a:solidFill>
              </a:rPr>
              <a:t>-Central America countries</a:t>
            </a:r>
          </a:p>
          <a:p>
            <a:r>
              <a:rPr lang="en-US" sz="2000" b="1" dirty="0">
                <a:solidFill>
                  <a:srgbClr val="00B0F0"/>
                </a:solidFill>
              </a:rPr>
              <a:t>-Island nations in the Caribbean</a:t>
            </a:r>
          </a:p>
        </p:txBody>
      </p:sp>
      <p:sp>
        <p:nvSpPr>
          <p:cNvPr id="7" name="TextBox 6"/>
          <p:cNvSpPr txBox="1"/>
          <p:nvPr/>
        </p:nvSpPr>
        <p:spPr>
          <a:xfrm>
            <a:off x="7162800" y="2483941"/>
            <a:ext cx="1524000" cy="2677656"/>
          </a:xfrm>
          <a:prstGeom prst="rect">
            <a:avLst/>
          </a:prstGeom>
          <a:noFill/>
        </p:spPr>
        <p:txBody>
          <a:bodyPr wrap="square">
            <a:spAutoFit/>
          </a:bodyPr>
          <a:lstStyle/>
          <a:p>
            <a:pPr fontAlgn="auto">
              <a:spcBef>
                <a:spcPts val="0"/>
              </a:spcBef>
              <a:spcAft>
                <a:spcPts val="0"/>
              </a:spcAft>
              <a:defRPr/>
            </a:pPr>
            <a:r>
              <a:rPr lang="en-US" sz="2400" b="1" dirty="0">
                <a:solidFill>
                  <a:schemeClr val="accent6">
                    <a:lumMod val="50000"/>
                  </a:schemeClr>
                </a:solidFill>
                <a:latin typeface="+mn-lt"/>
                <a:cs typeface="+mn-cs"/>
              </a:rPr>
              <a:t>SOUTH AMERICA</a:t>
            </a:r>
          </a:p>
          <a:p>
            <a:pPr fontAlgn="auto">
              <a:spcBef>
                <a:spcPts val="0"/>
              </a:spcBef>
              <a:spcAft>
                <a:spcPts val="0"/>
              </a:spcAft>
              <a:defRPr/>
            </a:pPr>
            <a:r>
              <a:rPr lang="en-US" sz="2400" b="1" dirty="0">
                <a:solidFill>
                  <a:schemeClr val="accent6">
                    <a:lumMod val="50000"/>
                  </a:schemeClr>
                </a:solidFill>
                <a:latin typeface="+mn-lt"/>
                <a:cs typeface="+mn-cs"/>
              </a:rPr>
              <a:t>-12 countries</a:t>
            </a:r>
          </a:p>
          <a:p>
            <a:pPr fontAlgn="auto">
              <a:spcBef>
                <a:spcPts val="0"/>
              </a:spcBef>
              <a:spcAft>
                <a:spcPts val="0"/>
              </a:spcAft>
              <a:defRPr/>
            </a:pPr>
            <a:r>
              <a:rPr lang="en-US" sz="2400" b="1" dirty="0">
                <a:solidFill>
                  <a:schemeClr val="accent6">
                    <a:lumMod val="50000"/>
                  </a:schemeClr>
                </a:solidFill>
                <a:latin typeface="+mn-lt"/>
                <a:cs typeface="+mn-cs"/>
              </a:rPr>
              <a:t>-2 foreign ruled territories</a:t>
            </a:r>
          </a:p>
        </p:txBody>
      </p:sp>
      <p:sp>
        <p:nvSpPr>
          <p:cNvPr id="7175" name="TextBox 7"/>
          <p:cNvSpPr txBox="1">
            <a:spLocks noChangeArrowheads="1"/>
          </p:cNvSpPr>
          <p:nvPr/>
        </p:nvSpPr>
        <p:spPr bwMode="auto">
          <a:xfrm>
            <a:off x="2819400" y="838200"/>
            <a:ext cx="4114800" cy="615950"/>
          </a:xfrm>
          <a:prstGeom prst="rect">
            <a:avLst/>
          </a:prstGeom>
          <a:noFill/>
          <a:ln w="9525">
            <a:noFill/>
            <a:miter lim="800000"/>
            <a:headEnd/>
            <a:tailEnd/>
          </a:ln>
        </p:spPr>
        <p:txBody>
          <a:bodyPr>
            <a:spAutoFit/>
          </a:bodyPr>
          <a:lstStyle/>
          <a:p>
            <a:r>
              <a:rPr lang="en-US" sz="1600"/>
              <a:t>There are two sub-regions of Latin America.  </a:t>
            </a:r>
          </a:p>
          <a:p>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20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20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20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2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2000"/>
                                        <p:tgtEl>
                                          <p:spTgt spid="7">
                                            <p:txEl>
                                              <p:pRg st="0" end="0"/>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2000"/>
                                        <p:tgtEl>
                                          <p:spTgt spid="7">
                                            <p:txEl>
                                              <p:pRg st="1" end="1"/>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down)">
                                      <p:cBhvr>
                                        <p:cTn id="2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7501" t="23636" r="4166" b="39434"/>
          <a:stretch/>
        </p:blipFill>
        <p:spPr>
          <a:xfrm>
            <a:off x="119309" y="1773423"/>
            <a:ext cx="9015982" cy="3886201"/>
          </a:xfrm>
          <a:prstGeom prst="rect">
            <a:avLst/>
          </a:prstGeom>
        </p:spPr>
      </p:pic>
      <p:cxnSp>
        <p:nvCxnSpPr>
          <p:cNvPr id="4" name="Straight Connector 3"/>
          <p:cNvCxnSpPr/>
          <p:nvPr/>
        </p:nvCxnSpPr>
        <p:spPr>
          <a:xfrm>
            <a:off x="2590800" y="4876800"/>
            <a:ext cx="0" cy="9144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4191000" y="4343400"/>
            <a:ext cx="0" cy="1905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6172200" y="2286000"/>
            <a:ext cx="533400" cy="19812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4" name="Freeform 13"/>
          <p:cNvSpPr/>
          <p:nvPr/>
        </p:nvSpPr>
        <p:spPr>
          <a:xfrm>
            <a:off x="1532709" y="1677569"/>
            <a:ext cx="3204754" cy="2215162"/>
          </a:xfrm>
          <a:custGeom>
            <a:avLst/>
            <a:gdLst>
              <a:gd name="connsiteX0" fmla="*/ 635725 w 3204754"/>
              <a:gd name="connsiteY0" fmla="*/ 46728 h 2215162"/>
              <a:gd name="connsiteX1" fmla="*/ 574765 w 3204754"/>
              <a:gd name="connsiteY1" fmla="*/ 3185 h 2215162"/>
              <a:gd name="connsiteX2" fmla="*/ 383177 w 3204754"/>
              <a:gd name="connsiteY2" fmla="*/ 20602 h 2215162"/>
              <a:gd name="connsiteX3" fmla="*/ 348342 w 3204754"/>
              <a:gd name="connsiteY3" fmla="*/ 38020 h 2215162"/>
              <a:gd name="connsiteX4" fmla="*/ 313508 w 3204754"/>
              <a:gd name="connsiteY4" fmla="*/ 46728 h 2215162"/>
              <a:gd name="connsiteX5" fmla="*/ 252548 w 3204754"/>
              <a:gd name="connsiteY5" fmla="*/ 64145 h 2215162"/>
              <a:gd name="connsiteX6" fmla="*/ 226422 w 3204754"/>
              <a:gd name="connsiteY6" fmla="*/ 72854 h 2215162"/>
              <a:gd name="connsiteX7" fmla="*/ 156754 w 3204754"/>
              <a:gd name="connsiteY7" fmla="*/ 90271 h 2215162"/>
              <a:gd name="connsiteX8" fmla="*/ 104502 w 3204754"/>
              <a:gd name="connsiteY8" fmla="*/ 107688 h 2215162"/>
              <a:gd name="connsiteX9" fmla="*/ 78377 w 3204754"/>
              <a:gd name="connsiteY9" fmla="*/ 133814 h 2215162"/>
              <a:gd name="connsiteX10" fmla="*/ 60960 w 3204754"/>
              <a:gd name="connsiteY10" fmla="*/ 168648 h 2215162"/>
              <a:gd name="connsiteX11" fmla="*/ 26125 w 3204754"/>
              <a:gd name="connsiteY11" fmla="*/ 229608 h 2215162"/>
              <a:gd name="connsiteX12" fmla="*/ 17417 w 3204754"/>
              <a:gd name="connsiteY12" fmla="*/ 264442 h 2215162"/>
              <a:gd name="connsiteX13" fmla="*/ 0 w 3204754"/>
              <a:gd name="connsiteY13" fmla="*/ 316694 h 2215162"/>
              <a:gd name="connsiteX14" fmla="*/ 17417 w 3204754"/>
              <a:gd name="connsiteY14" fmla="*/ 508282 h 2215162"/>
              <a:gd name="connsiteX15" fmla="*/ 26125 w 3204754"/>
              <a:gd name="connsiteY15" fmla="*/ 534408 h 2215162"/>
              <a:gd name="connsiteX16" fmla="*/ 34834 w 3204754"/>
              <a:gd name="connsiteY16" fmla="*/ 569242 h 2215162"/>
              <a:gd name="connsiteX17" fmla="*/ 52251 w 3204754"/>
              <a:gd name="connsiteY17" fmla="*/ 595368 h 2215162"/>
              <a:gd name="connsiteX18" fmla="*/ 69668 w 3204754"/>
              <a:gd name="connsiteY18" fmla="*/ 656328 h 2215162"/>
              <a:gd name="connsiteX19" fmla="*/ 78377 w 3204754"/>
              <a:gd name="connsiteY19" fmla="*/ 682454 h 2215162"/>
              <a:gd name="connsiteX20" fmla="*/ 95794 w 3204754"/>
              <a:gd name="connsiteY20" fmla="*/ 760831 h 2215162"/>
              <a:gd name="connsiteX21" fmla="*/ 113211 w 3204754"/>
              <a:gd name="connsiteY21" fmla="*/ 891460 h 2215162"/>
              <a:gd name="connsiteX22" fmla="*/ 121920 w 3204754"/>
              <a:gd name="connsiteY22" fmla="*/ 943711 h 2215162"/>
              <a:gd name="connsiteX23" fmla="*/ 139337 w 3204754"/>
              <a:gd name="connsiteY23" fmla="*/ 995962 h 2215162"/>
              <a:gd name="connsiteX24" fmla="*/ 156754 w 3204754"/>
              <a:gd name="connsiteY24" fmla="*/ 1056922 h 2215162"/>
              <a:gd name="connsiteX25" fmla="*/ 174171 w 3204754"/>
              <a:gd name="connsiteY25" fmla="*/ 1074340 h 2215162"/>
              <a:gd name="connsiteX26" fmla="*/ 182880 w 3204754"/>
              <a:gd name="connsiteY26" fmla="*/ 1109174 h 2215162"/>
              <a:gd name="connsiteX27" fmla="*/ 217714 w 3204754"/>
              <a:gd name="connsiteY27" fmla="*/ 1196260 h 2215162"/>
              <a:gd name="connsiteX28" fmla="*/ 252548 w 3204754"/>
              <a:gd name="connsiteY28" fmla="*/ 1248511 h 2215162"/>
              <a:gd name="connsiteX29" fmla="*/ 304800 w 3204754"/>
              <a:gd name="connsiteY29" fmla="*/ 1318180 h 2215162"/>
              <a:gd name="connsiteX30" fmla="*/ 365760 w 3204754"/>
              <a:gd name="connsiteY30" fmla="*/ 1335597 h 2215162"/>
              <a:gd name="connsiteX31" fmla="*/ 391885 w 3204754"/>
              <a:gd name="connsiteY31" fmla="*/ 1361722 h 2215162"/>
              <a:gd name="connsiteX32" fmla="*/ 426720 w 3204754"/>
              <a:gd name="connsiteY32" fmla="*/ 1405265 h 2215162"/>
              <a:gd name="connsiteX33" fmla="*/ 452845 w 3204754"/>
              <a:gd name="connsiteY33" fmla="*/ 1422682 h 2215162"/>
              <a:gd name="connsiteX34" fmla="*/ 487680 w 3204754"/>
              <a:gd name="connsiteY34" fmla="*/ 1466225 h 2215162"/>
              <a:gd name="connsiteX35" fmla="*/ 505097 w 3204754"/>
              <a:gd name="connsiteY35" fmla="*/ 1492351 h 2215162"/>
              <a:gd name="connsiteX36" fmla="*/ 531222 w 3204754"/>
              <a:gd name="connsiteY36" fmla="*/ 1518477 h 2215162"/>
              <a:gd name="connsiteX37" fmla="*/ 548640 w 3204754"/>
              <a:gd name="connsiteY37" fmla="*/ 1544602 h 2215162"/>
              <a:gd name="connsiteX38" fmla="*/ 609600 w 3204754"/>
              <a:gd name="connsiteY38" fmla="*/ 1579437 h 2215162"/>
              <a:gd name="connsiteX39" fmla="*/ 635725 w 3204754"/>
              <a:gd name="connsiteY39" fmla="*/ 1588145 h 2215162"/>
              <a:gd name="connsiteX40" fmla="*/ 670560 w 3204754"/>
              <a:gd name="connsiteY40" fmla="*/ 1605562 h 2215162"/>
              <a:gd name="connsiteX41" fmla="*/ 696685 w 3204754"/>
              <a:gd name="connsiteY41" fmla="*/ 1614271 h 2215162"/>
              <a:gd name="connsiteX42" fmla="*/ 722811 w 3204754"/>
              <a:gd name="connsiteY42" fmla="*/ 1631688 h 2215162"/>
              <a:gd name="connsiteX43" fmla="*/ 775062 w 3204754"/>
              <a:gd name="connsiteY43" fmla="*/ 1649105 h 2215162"/>
              <a:gd name="connsiteX44" fmla="*/ 836022 w 3204754"/>
              <a:gd name="connsiteY44" fmla="*/ 1683940 h 2215162"/>
              <a:gd name="connsiteX45" fmla="*/ 862148 w 3204754"/>
              <a:gd name="connsiteY45" fmla="*/ 1701357 h 2215162"/>
              <a:gd name="connsiteX46" fmla="*/ 888274 w 3204754"/>
              <a:gd name="connsiteY46" fmla="*/ 1710065 h 2215162"/>
              <a:gd name="connsiteX47" fmla="*/ 957942 w 3204754"/>
              <a:gd name="connsiteY47" fmla="*/ 1744900 h 2215162"/>
              <a:gd name="connsiteX48" fmla="*/ 1010194 w 3204754"/>
              <a:gd name="connsiteY48" fmla="*/ 1762317 h 2215162"/>
              <a:gd name="connsiteX49" fmla="*/ 1079862 w 3204754"/>
              <a:gd name="connsiteY49" fmla="*/ 1788442 h 2215162"/>
              <a:gd name="connsiteX50" fmla="*/ 1140822 w 3204754"/>
              <a:gd name="connsiteY50" fmla="*/ 1814568 h 2215162"/>
              <a:gd name="connsiteX51" fmla="*/ 1175657 w 3204754"/>
              <a:gd name="connsiteY51" fmla="*/ 1831985 h 2215162"/>
              <a:gd name="connsiteX52" fmla="*/ 1201782 w 3204754"/>
              <a:gd name="connsiteY52" fmla="*/ 1840694 h 2215162"/>
              <a:gd name="connsiteX53" fmla="*/ 1262742 w 3204754"/>
              <a:gd name="connsiteY53" fmla="*/ 1866820 h 2215162"/>
              <a:gd name="connsiteX54" fmla="*/ 1358537 w 3204754"/>
              <a:gd name="connsiteY54" fmla="*/ 1892945 h 2215162"/>
              <a:gd name="connsiteX55" fmla="*/ 1410788 w 3204754"/>
              <a:gd name="connsiteY55" fmla="*/ 1910362 h 2215162"/>
              <a:gd name="connsiteX56" fmla="*/ 1524000 w 3204754"/>
              <a:gd name="connsiteY56" fmla="*/ 1953905 h 2215162"/>
              <a:gd name="connsiteX57" fmla="*/ 1602377 w 3204754"/>
              <a:gd name="connsiteY57" fmla="*/ 1962614 h 2215162"/>
              <a:gd name="connsiteX58" fmla="*/ 1628502 w 3204754"/>
              <a:gd name="connsiteY58" fmla="*/ 1980031 h 2215162"/>
              <a:gd name="connsiteX59" fmla="*/ 1706880 w 3204754"/>
              <a:gd name="connsiteY59" fmla="*/ 1997448 h 2215162"/>
              <a:gd name="connsiteX60" fmla="*/ 1767840 w 3204754"/>
              <a:gd name="connsiteY60" fmla="*/ 2023574 h 2215162"/>
              <a:gd name="connsiteX61" fmla="*/ 1837508 w 3204754"/>
              <a:gd name="connsiteY61" fmla="*/ 2049700 h 2215162"/>
              <a:gd name="connsiteX62" fmla="*/ 1863634 w 3204754"/>
              <a:gd name="connsiteY62" fmla="*/ 2067117 h 2215162"/>
              <a:gd name="connsiteX63" fmla="*/ 1907177 w 3204754"/>
              <a:gd name="connsiteY63" fmla="*/ 2075825 h 2215162"/>
              <a:gd name="connsiteX64" fmla="*/ 1959428 w 3204754"/>
              <a:gd name="connsiteY64" fmla="*/ 2093242 h 2215162"/>
              <a:gd name="connsiteX65" fmla="*/ 1985554 w 3204754"/>
              <a:gd name="connsiteY65" fmla="*/ 2101951 h 2215162"/>
              <a:gd name="connsiteX66" fmla="*/ 2011680 w 3204754"/>
              <a:gd name="connsiteY66" fmla="*/ 2110660 h 2215162"/>
              <a:gd name="connsiteX67" fmla="*/ 2072640 w 3204754"/>
              <a:gd name="connsiteY67" fmla="*/ 2136785 h 2215162"/>
              <a:gd name="connsiteX68" fmla="*/ 2133600 w 3204754"/>
              <a:gd name="connsiteY68" fmla="*/ 2145494 h 2215162"/>
              <a:gd name="connsiteX69" fmla="*/ 2185851 w 3204754"/>
              <a:gd name="connsiteY69" fmla="*/ 2162911 h 2215162"/>
              <a:gd name="connsiteX70" fmla="*/ 2238102 w 3204754"/>
              <a:gd name="connsiteY70" fmla="*/ 2180328 h 2215162"/>
              <a:gd name="connsiteX71" fmla="*/ 2342605 w 3204754"/>
              <a:gd name="connsiteY71" fmla="*/ 2197745 h 2215162"/>
              <a:gd name="connsiteX72" fmla="*/ 2447108 w 3204754"/>
              <a:gd name="connsiteY72" fmla="*/ 2215162 h 2215162"/>
              <a:gd name="connsiteX73" fmla="*/ 2569028 w 3204754"/>
              <a:gd name="connsiteY73" fmla="*/ 2206454 h 2215162"/>
              <a:gd name="connsiteX74" fmla="*/ 2664822 w 3204754"/>
              <a:gd name="connsiteY74" fmla="*/ 2180328 h 2215162"/>
              <a:gd name="connsiteX75" fmla="*/ 2708365 w 3204754"/>
              <a:gd name="connsiteY75" fmla="*/ 2171620 h 2215162"/>
              <a:gd name="connsiteX76" fmla="*/ 2786742 w 3204754"/>
              <a:gd name="connsiteY76" fmla="*/ 2128077 h 2215162"/>
              <a:gd name="connsiteX77" fmla="*/ 2838994 w 3204754"/>
              <a:gd name="connsiteY77" fmla="*/ 2110660 h 2215162"/>
              <a:gd name="connsiteX78" fmla="*/ 2865120 w 3204754"/>
              <a:gd name="connsiteY78" fmla="*/ 2093242 h 2215162"/>
              <a:gd name="connsiteX79" fmla="*/ 2891245 w 3204754"/>
              <a:gd name="connsiteY79" fmla="*/ 2084534 h 2215162"/>
              <a:gd name="connsiteX80" fmla="*/ 2969622 w 3204754"/>
              <a:gd name="connsiteY80" fmla="*/ 2040991 h 2215162"/>
              <a:gd name="connsiteX81" fmla="*/ 2995748 w 3204754"/>
              <a:gd name="connsiteY81" fmla="*/ 2014865 h 2215162"/>
              <a:gd name="connsiteX82" fmla="*/ 3004457 w 3204754"/>
              <a:gd name="connsiteY82" fmla="*/ 1980031 h 2215162"/>
              <a:gd name="connsiteX83" fmla="*/ 3021874 w 3204754"/>
              <a:gd name="connsiteY83" fmla="*/ 1953905 h 2215162"/>
              <a:gd name="connsiteX84" fmla="*/ 3039291 w 3204754"/>
              <a:gd name="connsiteY84" fmla="*/ 1892945 h 2215162"/>
              <a:gd name="connsiteX85" fmla="*/ 3056708 w 3204754"/>
              <a:gd name="connsiteY85" fmla="*/ 1866820 h 2215162"/>
              <a:gd name="connsiteX86" fmla="*/ 3074125 w 3204754"/>
              <a:gd name="connsiteY86" fmla="*/ 1797151 h 2215162"/>
              <a:gd name="connsiteX87" fmla="*/ 3082834 w 3204754"/>
              <a:gd name="connsiteY87" fmla="*/ 1771025 h 2215162"/>
              <a:gd name="connsiteX88" fmla="*/ 3100251 w 3204754"/>
              <a:gd name="connsiteY88" fmla="*/ 1744900 h 2215162"/>
              <a:gd name="connsiteX89" fmla="*/ 3108960 w 3204754"/>
              <a:gd name="connsiteY89" fmla="*/ 1718774 h 2215162"/>
              <a:gd name="connsiteX90" fmla="*/ 3126377 w 3204754"/>
              <a:gd name="connsiteY90" fmla="*/ 1692648 h 2215162"/>
              <a:gd name="connsiteX91" fmla="*/ 3143794 w 3204754"/>
              <a:gd name="connsiteY91" fmla="*/ 1657814 h 2215162"/>
              <a:gd name="connsiteX92" fmla="*/ 3161211 w 3204754"/>
              <a:gd name="connsiteY92" fmla="*/ 1631688 h 2215162"/>
              <a:gd name="connsiteX93" fmla="*/ 3187337 w 3204754"/>
              <a:gd name="connsiteY93" fmla="*/ 1579437 h 2215162"/>
              <a:gd name="connsiteX94" fmla="*/ 3204754 w 3204754"/>
              <a:gd name="connsiteY94" fmla="*/ 1492351 h 221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204754" h="2215162">
                <a:moveTo>
                  <a:pt x="635725" y="46728"/>
                </a:moveTo>
                <a:cubicBezTo>
                  <a:pt x="615405" y="32214"/>
                  <a:pt x="599446" y="6982"/>
                  <a:pt x="574765" y="3185"/>
                </a:cubicBezTo>
                <a:cubicBezTo>
                  <a:pt x="539315" y="-2269"/>
                  <a:pt x="438567" y="-3137"/>
                  <a:pt x="383177" y="20602"/>
                </a:cubicBezTo>
                <a:cubicBezTo>
                  <a:pt x="371244" y="25716"/>
                  <a:pt x="360498" y="33462"/>
                  <a:pt x="348342" y="38020"/>
                </a:cubicBezTo>
                <a:cubicBezTo>
                  <a:pt x="337135" y="42222"/>
                  <a:pt x="325055" y="43579"/>
                  <a:pt x="313508" y="46728"/>
                </a:cubicBezTo>
                <a:cubicBezTo>
                  <a:pt x="293120" y="52288"/>
                  <a:pt x="272790" y="58072"/>
                  <a:pt x="252548" y="64145"/>
                </a:cubicBezTo>
                <a:cubicBezTo>
                  <a:pt x="243755" y="66783"/>
                  <a:pt x="235278" y="70439"/>
                  <a:pt x="226422" y="72854"/>
                </a:cubicBezTo>
                <a:cubicBezTo>
                  <a:pt x="203328" y="79152"/>
                  <a:pt x="179463" y="82701"/>
                  <a:pt x="156754" y="90271"/>
                </a:cubicBezTo>
                <a:lnTo>
                  <a:pt x="104502" y="107688"/>
                </a:lnTo>
                <a:cubicBezTo>
                  <a:pt x="95794" y="116397"/>
                  <a:pt x="85535" y="123792"/>
                  <a:pt x="78377" y="133814"/>
                </a:cubicBezTo>
                <a:cubicBezTo>
                  <a:pt x="70832" y="144378"/>
                  <a:pt x="67401" y="157377"/>
                  <a:pt x="60960" y="168648"/>
                </a:cubicBezTo>
                <a:cubicBezTo>
                  <a:pt x="11723" y="254811"/>
                  <a:pt x="78757" y="124345"/>
                  <a:pt x="26125" y="229608"/>
                </a:cubicBezTo>
                <a:cubicBezTo>
                  <a:pt x="23222" y="241219"/>
                  <a:pt x="20856" y="252978"/>
                  <a:pt x="17417" y="264442"/>
                </a:cubicBezTo>
                <a:cubicBezTo>
                  <a:pt x="12142" y="282027"/>
                  <a:pt x="0" y="316694"/>
                  <a:pt x="0" y="316694"/>
                </a:cubicBezTo>
                <a:cubicBezTo>
                  <a:pt x="4851" y="399165"/>
                  <a:pt x="428" y="440325"/>
                  <a:pt x="17417" y="508282"/>
                </a:cubicBezTo>
                <a:cubicBezTo>
                  <a:pt x="19643" y="517188"/>
                  <a:pt x="23603" y="525582"/>
                  <a:pt x="26125" y="534408"/>
                </a:cubicBezTo>
                <a:cubicBezTo>
                  <a:pt x="29413" y="545916"/>
                  <a:pt x="30119" y="558241"/>
                  <a:pt x="34834" y="569242"/>
                </a:cubicBezTo>
                <a:cubicBezTo>
                  <a:pt x="38957" y="578862"/>
                  <a:pt x="47570" y="586007"/>
                  <a:pt x="52251" y="595368"/>
                </a:cubicBezTo>
                <a:cubicBezTo>
                  <a:pt x="59213" y="609293"/>
                  <a:pt x="65946" y="643300"/>
                  <a:pt x="69668" y="656328"/>
                </a:cubicBezTo>
                <a:cubicBezTo>
                  <a:pt x="72190" y="665155"/>
                  <a:pt x="75855" y="673627"/>
                  <a:pt x="78377" y="682454"/>
                </a:cubicBezTo>
                <a:cubicBezTo>
                  <a:pt x="86573" y="711141"/>
                  <a:pt x="89810" y="730913"/>
                  <a:pt x="95794" y="760831"/>
                </a:cubicBezTo>
                <a:cubicBezTo>
                  <a:pt x="112944" y="949492"/>
                  <a:pt x="93979" y="795302"/>
                  <a:pt x="113211" y="891460"/>
                </a:cubicBezTo>
                <a:cubicBezTo>
                  <a:pt x="116674" y="908774"/>
                  <a:pt x="117637" y="926581"/>
                  <a:pt x="121920" y="943711"/>
                </a:cubicBezTo>
                <a:cubicBezTo>
                  <a:pt x="126373" y="961522"/>
                  <a:pt x="134062" y="978377"/>
                  <a:pt x="139337" y="995962"/>
                </a:cubicBezTo>
                <a:cubicBezTo>
                  <a:pt x="141616" y="1003560"/>
                  <a:pt x="150898" y="1047161"/>
                  <a:pt x="156754" y="1056922"/>
                </a:cubicBezTo>
                <a:cubicBezTo>
                  <a:pt x="160978" y="1063963"/>
                  <a:pt x="168365" y="1068534"/>
                  <a:pt x="174171" y="1074340"/>
                </a:cubicBezTo>
                <a:cubicBezTo>
                  <a:pt x="177074" y="1085951"/>
                  <a:pt x="179441" y="1097710"/>
                  <a:pt x="182880" y="1109174"/>
                </a:cubicBezTo>
                <a:cubicBezTo>
                  <a:pt x="192849" y="1142403"/>
                  <a:pt x="200256" y="1167164"/>
                  <a:pt x="217714" y="1196260"/>
                </a:cubicBezTo>
                <a:cubicBezTo>
                  <a:pt x="228484" y="1214210"/>
                  <a:pt x="245928" y="1228653"/>
                  <a:pt x="252548" y="1248511"/>
                </a:cubicBezTo>
                <a:cubicBezTo>
                  <a:pt x="261645" y="1275802"/>
                  <a:pt x="268412" y="1309084"/>
                  <a:pt x="304800" y="1318180"/>
                </a:cubicBezTo>
                <a:cubicBezTo>
                  <a:pt x="348540" y="1329114"/>
                  <a:pt x="328280" y="1323103"/>
                  <a:pt x="365760" y="1335597"/>
                </a:cubicBezTo>
                <a:cubicBezTo>
                  <a:pt x="374468" y="1344305"/>
                  <a:pt x="384001" y="1352261"/>
                  <a:pt x="391885" y="1361722"/>
                </a:cubicBezTo>
                <a:cubicBezTo>
                  <a:pt x="414521" y="1388885"/>
                  <a:pt x="401380" y="1384993"/>
                  <a:pt x="426720" y="1405265"/>
                </a:cubicBezTo>
                <a:cubicBezTo>
                  <a:pt x="434893" y="1411803"/>
                  <a:pt x="444137" y="1416876"/>
                  <a:pt x="452845" y="1422682"/>
                </a:cubicBezTo>
                <a:cubicBezTo>
                  <a:pt x="506452" y="1503095"/>
                  <a:pt x="438043" y="1404180"/>
                  <a:pt x="487680" y="1466225"/>
                </a:cubicBezTo>
                <a:cubicBezTo>
                  <a:pt x="494218" y="1474398"/>
                  <a:pt x="498397" y="1484310"/>
                  <a:pt x="505097" y="1492351"/>
                </a:cubicBezTo>
                <a:cubicBezTo>
                  <a:pt x="512981" y="1501812"/>
                  <a:pt x="523338" y="1509016"/>
                  <a:pt x="531222" y="1518477"/>
                </a:cubicBezTo>
                <a:cubicBezTo>
                  <a:pt x="537922" y="1526517"/>
                  <a:pt x="541239" y="1537201"/>
                  <a:pt x="548640" y="1544602"/>
                </a:cubicBezTo>
                <a:cubicBezTo>
                  <a:pt x="559576" y="1555538"/>
                  <a:pt x="597641" y="1574312"/>
                  <a:pt x="609600" y="1579437"/>
                </a:cubicBezTo>
                <a:cubicBezTo>
                  <a:pt x="618037" y="1583053"/>
                  <a:pt x="627288" y="1584529"/>
                  <a:pt x="635725" y="1588145"/>
                </a:cubicBezTo>
                <a:cubicBezTo>
                  <a:pt x="647658" y="1593259"/>
                  <a:pt x="658628" y="1600448"/>
                  <a:pt x="670560" y="1605562"/>
                </a:cubicBezTo>
                <a:cubicBezTo>
                  <a:pt x="678997" y="1609178"/>
                  <a:pt x="688475" y="1610166"/>
                  <a:pt x="696685" y="1614271"/>
                </a:cubicBezTo>
                <a:cubicBezTo>
                  <a:pt x="706046" y="1618952"/>
                  <a:pt x="713247" y="1627437"/>
                  <a:pt x="722811" y="1631688"/>
                </a:cubicBezTo>
                <a:cubicBezTo>
                  <a:pt x="739588" y="1639144"/>
                  <a:pt x="775062" y="1649105"/>
                  <a:pt x="775062" y="1649105"/>
                </a:cubicBezTo>
                <a:cubicBezTo>
                  <a:pt x="838714" y="1691539"/>
                  <a:pt x="758679" y="1639743"/>
                  <a:pt x="836022" y="1683940"/>
                </a:cubicBezTo>
                <a:cubicBezTo>
                  <a:pt x="845109" y="1689133"/>
                  <a:pt x="852786" y="1696676"/>
                  <a:pt x="862148" y="1701357"/>
                </a:cubicBezTo>
                <a:cubicBezTo>
                  <a:pt x="870359" y="1705462"/>
                  <a:pt x="879917" y="1706266"/>
                  <a:pt x="888274" y="1710065"/>
                </a:cubicBezTo>
                <a:cubicBezTo>
                  <a:pt x="911911" y="1720809"/>
                  <a:pt x="933310" y="1736690"/>
                  <a:pt x="957942" y="1744900"/>
                </a:cubicBezTo>
                <a:cubicBezTo>
                  <a:pt x="975359" y="1750706"/>
                  <a:pt x="993773" y="1754106"/>
                  <a:pt x="1010194" y="1762317"/>
                </a:cubicBezTo>
                <a:cubicBezTo>
                  <a:pt x="1055733" y="1785087"/>
                  <a:pt x="1032434" y="1776586"/>
                  <a:pt x="1079862" y="1788442"/>
                </a:cubicBezTo>
                <a:cubicBezTo>
                  <a:pt x="1113470" y="1822050"/>
                  <a:pt x="1078910" y="1793931"/>
                  <a:pt x="1140822" y="1814568"/>
                </a:cubicBezTo>
                <a:cubicBezTo>
                  <a:pt x="1153138" y="1818673"/>
                  <a:pt x="1163725" y="1826871"/>
                  <a:pt x="1175657" y="1831985"/>
                </a:cubicBezTo>
                <a:cubicBezTo>
                  <a:pt x="1184094" y="1835601"/>
                  <a:pt x="1193074" y="1837791"/>
                  <a:pt x="1201782" y="1840694"/>
                </a:cubicBezTo>
                <a:cubicBezTo>
                  <a:pt x="1235391" y="1874301"/>
                  <a:pt x="1200830" y="1846182"/>
                  <a:pt x="1262742" y="1866820"/>
                </a:cubicBezTo>
                <a:cubicBezTo>
                  <a:pt x="1362473" y="1900064"/>
                  <a:pt x="1211146" y="1871890"/>
                  <a:pt x="1358537" y="1892945"/>
                </a:cubicBezTo>
                <a:cubicBezTo>
                  <a:pt x="1375954" y="1898751"/>
                  <a:pt x="1394367" y="1902151"/>
                  <a:pt x="1410788" y="1910362"/>
                </a:cubicBezTo>
                <a:cubicBezTo>
                  <a:pt x="1445826" y="1927882"/>
                  <a:pt x="1485124" y="1949585"/>
                  <a:pt x="1524000" y="1953905"/>
                </a:cubicBezTo>
                <a:lnTo>
                  <a:pt x="1602377" y="1962614"/>
                </a:lnTo>
                <a:cubicBezTo>
                  <a:pt x="1611085" y="1968420"/>
                  <a:pt x="1619141" y="1975350"/>
                  <a:pt x="1628502" y="1980031"/>
                </a:cubicBezTo>
                <a:cubicBezTo>
                  <a:pt x="1649943" y="1990751"/>
                  <a:pt x="1686807" y="1994103"/>
                  <a:pt x="1706880" y="1997448"/>
                </a:cubicBezTo>
                <a:cubicBezTo>
                  <a:pt x="1822408" y="2055212"/>
                  <a:pt x="1678144" y="1985132"/>
                  <a:pt x="1767840" y="2023574"/>
                </a:cubicBezTo>
                <a:cubicBezTo>
                  <a:pt x="1831595" y="2050898"/>
                  <a:pt x="1773286" y="2033644"/>
                  <a:pt x="1837508" y="2049700"/>
                </a:cubicBezTo>
                <a:cubicBezTo>
                  <a:pt x="1846217" y="2055506"/>
                  <a:pt x="1853834" y="2063442"/>
                  <a:pt x="1863634" y="2067117"/>
                </a:cubicBezTo>
                <a:cubicBezTo>
                  <a:pt x="1877493" y="2072314"/>
                  <a:pt x="1892897" y="2071930"/>
                  <a:pt x="1907177" y="2075825"/>
                </a:cubicBezTo>
                <a:cubicBezTo>
                  <a:pt x="1924889" y="2080655"/>
                  <a:pt x="1942011" y="2087436"/>
                  <a:pt x="1959428" y="2093242"/>
                </a:cubicBezTo>
                <a:lnTo>
                  <a:pt x="1985554" y="2101951"/>
                </a:lnTo>
                <a:cubicBezTo>
                  <a:pt x="1994263" y="2104854"/>
                  <a:pt x="2003469" y="2106555"/>
                  <a:pt x="2011680" y="2110660"/>
                </a:cubicBezTo>
                <a:cubicBezTo>
                  <a:pt x="2030567" y="2120104"/>
                  <a:pt x="2051280" y="2132513"/>
                  <a:pt x="2072640" y="2136785"/>
                </a:cubicBezTo>
                <a:cubicBezTo>
                  <a:pt x="2092768" y="2140810"/>
                  <a:pt x="2113280" y="2142591"/>
                  <a:pt x="2133600" y="2145494"/>
                </a:cubicBezTo>
                <a:lnTo>
                  <a:pt x="2185851" y="2162911"/>
                </a:lnTo>
                <a:cubicBezTo>
                  <a:pt x="2203268" y="2168717"/>
                  <a:pt x="2219993" y="2177310"/>
                  <a:pt x="2238102" y="2180328"/>
                </a:cubicBezTo>
                <a:cubicBezTo>
                  <a:pt x="2272936" y="2186134"/>
                  <a:pt x="2307645" y="2192750"/>
                  <a:pt x="2342605" y="2197745"/>
                </a:cubicBezTo>
                <a:cubicBezTo>
                  <a:pt x="2418218" y="2208547"/>
                  <a:pt x="2383437" y="2202429"/>
                  <a:pt x="2447108" y="2215162"/>
                </a:cubicBezTo>
                <a:cubicBezTo>
                  <a:pt x="2487748" y="2212259"/>
                  <a:pt x="2528658" y="2211959"/>
                  <a:pt x="2569028" y="2206454"/>
                </a:cubicBezTo>
                <a:cubicBezTo>
                  <a:pt x="2662444" y="2193716"/>
                  <a:pt x="2610297" y="2193959"/>
                  <a:pt x="2664822" y="2180328"/>
                </a:cubicBezTo>
                <a:cubicBezTo>
                  <a:pt x="2679182" y="2176738"/>
                  <a:pt x="2693851" y="2174523"/>
                  <a:pt x="2708365" y="2171620"/>
                </a:cubicBezTo>
                <a:cubicBezTo>
                  <a:pt x="2739656" y="2150759"/>
                  <a:pt x="2745664" y="2145193"/>
                  <a:pt x="2786742" y="2128077"/>
                </a:cubicBezTo>
                <a:cubicBezTo>
                  <a:pt x="2803689" y="2121016"/>
                  <a:pt x="2838994" y="2110660"/>
                  <a:pt x="2838994" y="2110660"/>
                </a:cubicBezTo>
                <a:cubicBezTo>
                  <a:pt x="2847703" y="2104854"/>
                  <a:pt x="2855758" y="2097923"/>
                  <a:pt x="2865120" y="2093242"/>
                </a:cubicBezTo>
                <a:cubicBezTo>
                  <a:pt x="2873330" y="2089137"/>
                  <a:pt x="2883221" y="2088992"/>
                  <a:pt x="2891245" y="2084534"/>
                </a:cubicBezTo>
                <a:cubicBezTo>
                  <a:pt x="2981084" y="2034624"/>
                  <a:pt x="2910505" y="2060698"/>
                  <a:pt x="2969622" y="2040991"/>
                </a:cubicBezTo>
                <a:cubicBezTo>
                  <a:pt x="2978331" y="2032282"/>
                  <a:pt x="2989638" y="2025558"/>
                  <a:pt x="2995748" y="2014865"/>
                </a:cubicBezTo>
                <a:cubicBezTo>
                  <a:pt x="3001686" y="2004473"/>
                  <a:pt x="2999742" y="1991032"/>
                  <a:pt x="3004457" y="1980031"/>
                </a:cubicBezTo>
                <a:cubicBezTo>
                  <a:pt x="3008580" y="1970411"/>
                  <a:pt x="3016068" y="1962614"/>
                  <a:pt x="3021874" y="1953905"/>
                </a:cubicBezTo>
                <a:cubicBezTo>
                  <a:pt x="3024665" y="1942740"/>
                  <a:pt x="3033043" y="1905441"/>
                  <a:pt x="3039291" y="1892945"/>
                </a:cubicBezTo>
                <a:cubicBezTo>
                  <a:pt x="3043972" y="1883584"/>
                  <a:pt x="3052027" y="1876181"/>
                  <a:pt x="3056708" y="1866820"/>
                </a:cubicBezTo>
                <a:cubicBezTo>
                  <a:pt x="3066663" y="1846910"/>
                  <a:pt x="3069155" y="1817030"/>
                  <a:pt x="3074125" y="1797151"/>
                </a:cubicBezTo>
                <a:cubicBezTo>
                  <a:pt x="3076351" y="1788245"/>
                  <a:pt x="3078729" y="1779236"/>
                  <a:pt x="3082834" y="1771025"/>
                </a:cubicBezTo>
                <a:cubicBezTo>
                  <a:pt x="3087515" y="1761664"/>
                  <a:pt x="3095570" y="1754261"/>
                  <a:pt x="3100251" y="1744900"/>
                </a:cubicBezTo>
                <a:cubicBezTo>
                  <a:pt x="3104356" y="1736689"/>
                  <a:pt x="3104855" y="1726985"/>
                  <a:pt x="3108960" y="1718774"/>
                </a:cubicBezTo>
                <a:cubicBezTo>
                  <a:pt x="3113641" y="1709413"/>
                  <a:pt x="3121184" y="1701735"/>
                  <a:pt x="3126377" y="1692648"/>
                </a:cubicBezTo>
                <a:cubicBezTo>
                  <a:pt x="3132818" y="1681377"/>
                  <a:pt x="3137353" y="1669085"/>
                  <a:pt x="3143794" y="1657814"/>
                </a:cubicBezTo>
                <a:cubicBezTo>
                  <a:pt x="3148987" y="1648727"/>
                  <a:pt x="3156530" y="1641049"/>
                  <a:pt x="3161211" y="1631688"/>
                </a:cubicBezTo>
                <a:cubicBezTo>
                  <a:pt x="3197263" y="1559583"/>
                  <a:pt x="3137427" y="1654301"/>
                  <a:pt x="3187337" y="1579437"/>
                </a:cubicBezTo>
                <a:lnTo>
                  <a:pt x="3204754" y="149235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3124200" y="1066800"/>
            <a:ext cx="697992" cy="13716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685800" y="3657600"/>
            <a:ext cx="1066800" cy="10668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3336690" y="568291"/>
            <a:ext cx="2590800" cy="461665"/>
          </a:xfrm>
          <a:prstGeom prst="rect">
            <a:avLst/>
          </a:prstGeom>
          <a:noFill/>
        </p:spPr>
        <p:txBody>
          <a:bodyPr wrap="square" rtlCol="0">
            <a:spAutoFit/>
          </a:bodyPr>
          <a:lstStyle/>
          <a:p>
            <a:r>
              <a:rPr lang="en-US" sz="2400" b="1" dirty="0" smtClean="0">
                <a:solidFill>
                  <a:srgbClr val="FF0000"/>
                </a:solidFill>
              </a:rPr>
              <a:t>Bahamas</a:t>
            </a:r>
            <a:endParaRPr lang="en-US" b="1" dirty="0">
              <a:solidFill>
                <a:srgbClr val="FF0000"/>
              </a:solidFill>
            </a:endParaRPr>
          </a:p>
        </p:txBody>
      </p:sp>
      <p:sp>
        <p:nvSpPr>
          <p:cNvPr id="20" name="TextBox 19"/>
          <p:cNvSpPr txBox="1"/>
          <p:nvPr/>
        </p:nvSpPr>
        <p:spPr>
          <a:xfrm>
            <a:off x="6073356" y="1788468"/>
            <a:ext cx="1752600" cy="461665"/>
          </a:xfrm>
          <a:prstGeom prst="rect">
            <a:avLst/>
          </a:prstGeom>
          <a:noFill/>
        </p:spPr>
        <p:txBody>
          <a:bodyPr wrap="square" rtlCol="0">
            <a:spAutoFit/>
          </a:bodyPr>
          <a:lstStyle/>
          <a:p>
            <a:r>
              <a:rPr lang="en-US" sz="2400" b="1" dirty="0" smtClean="0">
                <a:solidFill>
                  <a:srgbClr val="FF0000"/>
                </a:solidFill>
              </a:rPr>
              <a:t>Puerto Rico</a:t>
            </a:r>
            <a:endParaRPr lang="en-US" sz="2400" b="1" dirty="0">
              <a:solidFill>
                <a:srgbClr val="FF0000"/>
              </a:solidFill>
            </a:endParaRPr>
          </a:p>
        </p:txBody>
      </p:sp>
      <p:sp>
        <p:nvSpPr>
          <p:cNvPr id="21" name="TextBox 20"/>
          <p:cNvSpPr txBox="1"/>
          <p:nvPr/>
        </p:nvSpPr>
        <p:spPr>
          <a:xfrm>
            <a:off x="4451605" y="4919130"/>
            <a:ext cx="2911710" cy="461665"/>
          </a:xfrm>
          <a:prstGeom prst="rect">
            <a:avLst/>
          </a:prstGeom>
          <a:noFill/>
        </p:spPr>
        <p:txBody>
          <a:bodyPr wrap="square" rtlCol="0">
            <a:spAutoFit/>
          </a:bodyPr>
          <a:lstStyle/>
          <a:p>
            <a:r>
              <a:rPr lang="en-US" sz="2400" b="1" dirty="0" smtClean="0">
                <a:solidFill>
                  <a:srgbClr val="FF0000"/>
                </a:solidFill>
              </a:rPr>
              <a:t>Dominican Republic</a:t>
            </a:r>
            <a:endParaRPr lang="en-US" sz="2400" b="1" dirty="0">
              <a:solidFill>
                <a:srgbClr val="FF0000"/>
              </a:solidFill>
            </a:endParaRPr>
          </a:p>
        </p:txBody>
      </p:sp>
      <p:cxnSp>
        <p:nvCxnSpPr>
          <p:cNvPr id="24" name="Straight Connector 23"/>
          <p:cNvCxnSpPr/>
          <p:nvPr/>
        </p:nvCxnSpPr>
        <p:spPr>
          <a:xfrm>
            <a:off x="4737463" y="4267200"/>
            <a:ext cx="804455" cy="728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7186" y="6224358"/>
            <a:ext cx="2117925" cy="461665"/>
          </a:xfrm>
          <a:prstGeom prst="rect">
            <a:avLst/>
          </a:prstGeom>
          <a:noFill/>
        </p:spPr>
        <p:txBody>
          <a:bodyPr wrap="square" rtlCol="0">
            <a:spAutoFit/>
          </a:bodyPr>
          <a:lstStyle/>
          <a:p>
            <a:r>
              <a:rPr lang="en-US" sz="2400" b="1" dirty="0" smtClean="0">
                <a:solidFill>
                  <a:srgbClr val="FF0000"/>
                </a:solidFill>
              </a:rPr>
              <a:t>Haiti</a:t>
            </a:r>
            <a:endParaRPr lang="en-US" b="1" dirty="0">
              <a:solidFill>
                <a:srgbClr val="FF0000"/>
              </a:solidFill>
            </a:endParaRPr>
          </a:p>
        </p:txBody>
      </p:sp>
      <p:sp>
        <p:nvSpPr>
          <p:cNvPr id="27" name="TextBox 26"/>
          <p:cNvSpPr txBox="1"/>
          <p:nvPr/>
        </p:nvSpPr>
        <p:spPr>
          <a:xfrm>
            <a:off x="2020390" y="5727687"/>
            <a:ext cx="1796796" cy="461665"/>
          </a:xfrm>
          <a:prstGeom prst="rect">
            <a:avLst/>
          </a:prstGeom>
          <a:noFill/>
        </p:spPr>
        <p:txBody>
          <a:bodyPr wrap="square" rtlCol="0">
            <a:spAutoFit/>
          </a:bodyPr>
          <a:lstStyle/>
          <a:p>
            <a:r>
              <a:rPr lang="en-US" sz="2400" b="1" dirty="0" smtClean="0">
                <a:solidFill>
                  <a:srgbClr val="FF0000"/>
                </a:solidFill>
              </a:rPr>
              <a:t>Jamaica</a:t>
            </a:r>
            <a:endParaRPr lang="en-US" b="1" dirty="0">
              <a:solidFill>
                <a:srgbClr val="FF0000"/>
              </a:solidFill>
            </a:endParaRPr>
          </a:p>
        </p:txBody>
      </p:sp>
      <p:sp>
        <p:nvSpPr>
          <p:cNvPr id="28" name="TextBox 27"/>
          <p:cNvSpPr txBox="1"/>
          <p:nvPr/>
        </p:nvSpPr>
        <p:spPr>
          <a:xfrm>
            <a:off x="223812" y="4688297"/>
            <a:ext cx="1295400" cy="461665"/>
          </a:xfrm>
          <a:prstGeom prst="rect">
            <a:avLst/>
          </a:prstGeom>
          <a:noFill/>
        </p:spPr>
        <p:txBody>
          <a:bodyPr wrap="square" rtlCol="0">
            <a:spAutoFit/>
          </a:bodyPr>
          <a:lstStyle/>
          <a:p>
            <a:r>
              <a:rPr lang="en-US" sz="2400" b="1" dirty="0" smtClean="0">
                <a:solidFill>
                  <a:srgbClr val="FF0000"/>
                </a:solidFill>
              </a:rPr>
              <a:t>Cuba</a:t>
            </a:r>
            <a:endParaRPr lang="en-US" b="1" dirty="0">
              <a:solidFill>
                <a:srgbClr val="FF0000"/>
              </a:solidFill>
            </a:endParaRPr>
          </a:p>
        </p:txBody>
      </p:sp>
    </p:spTree>
    <p:extLst>
      <p:ext uri="{BB962C8B-B14F-4D97-AF65-F5344CB8AC3E}">
        <p14:creationId xmlns:p14="http://schemas.microsoft.com/office/powerpoint/2010/main" val="3040593412"/>
      </p:ext>
    </p:extLst>
  </p:cSld>
  <p:clrMapOvr>
    <a:masterClrMapping/>
  </p:clrMapOvr>
  <p:transition spd="med">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1033</TotalTime>
  <Words>1083</Words>
  <Application>Microsoft Office PowerPoint</Application>
  <PresentationFormat>On-screen Show (4:3)</PresentationFormat>
  <Paragraphs>200</Paragraphs>
  <Slides>51</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ＭＳ Ｐゴシック</vt:lpstr>
      <vt:lpstr>Arial</vt:lpstr>
      <vt:lpstr>BlackChancery</vt:lpstr>
      <vt:lpstr>Calibri</vt:lpstr>
      <vt:lpstr>Comic Sans MS</vt:lpstr>
      <vt:lpstr>Felix Titling</vt:lpstr>
      <vt:lpstr>MV Boli</vt:lpstr>
      <vt:lpstr>Office Theme</vt:lpstr>
      <vt:lpstr>PowerPoint Presentation</vt:lpstr>
      <vt:lpstr>PowerPoint Presentation</vt:lpstr>
      <vt:lpstr>PowerPoint Presentation</vt:lpstr>
      <vt:lpstr>PowerPoint Presentation</vt:lpstr>
      <vt:lpstr>PowerPoint Presentation</vt:lpstr>
      <vt:lpstr>PowerPoint Presentation</vt:lpstr>
      <vt:lpstr>The Rio Grande</vt:lpstr>
      <vt:lpstr>Subregions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Panama Canal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Disasters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Altiplano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Geography of Latin America</dc:title>
  <dc:creator>ossend</dc:creator>
  <cp:lastModifiedBy>Nathan Kilbourn</cp:lastModifiedBy>
  <cp:revision>118</cp:revision>
  <dcterms:created xsi:type="dcterms:W3CDTF">2009-09-18T18:35:34Z</dcterms:created>
  <dcterms:modified xsi:type="dcterms:W3CDTF">2016-09-19T21:58:37Z</dcterms:modified>
</cp:coreProperties>
</file>