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35"/>
  </p:handoutMasterIdLst>
  <p:sldIdLst>
    <p:sldId id="256" r:id="rId2"/>
    <p:sldId id="257" r:id="rId3"/>
    <p:sldId id="267" r:id="rId4"/>
    <p:sldId id="272" r:id="rId5"/>
    <p:sldId id="273" r:id="rId6"/>
    <p:sldId id="260" r:id="rId7"/>
    <p:sldId id="269" r:id="rId8"/>
    <p:sldId id="270" r:id="rId9"/>
    <p:sldId id="271" r:id="rId10"/>
    <p:sldId id="274" r:id="rId11"/>
    <p:sldId id="276" r:id="rId12"/>
    <p:sldId id="275" r:id="rId13"/>
    <p:sldId id="277" r:id="rId14"/>
    <p:sldId id="278" r:id="rId15"/>
    <p:sldId id="279" r:id="rId16"/>
    <p:sldId id="280" r:id="rId17"/>
    <p:sldId id="281" r:id="rId18"/>
    <p:sldId id="258" r:id="rId19"/>
    <p:sldId id="259" r:id="rId20"/>
    <p:sldId id="261" r:id="rId21"/>
    <p:sldId id="262" r:id="rId22"/>
    <p:sldId id="263" r:id="rId23"/>
    <p:sldId id="265" r:id="rId24"/>
    <p:sldId id="264" r:id="rId25"/>
    <p:sldId id="266" r:id="rId26"/>
    <p:sldId id="268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E6CC63-769D-403B-8DBF-D9B9B3F742E9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F13EBF-65DC-43B0-99CC-2955EA4D3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24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23F3-FD64-4B41-B532-7F01CD240187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9A142-F0C6-4EF2-8BBE-F73A5E23A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23F3-FD64-4B41-B532-7F01CD240187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142-F0C6-4EF2-8BBE-F73A5E23A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23F3-FD64-4B41-B532-7F01CD240187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142-F0C6-4EF2-8BBE-F73A5E23A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6C23F3-FD64-4B41-B532-7F01CD240187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A9A142-F0C6-4EF2-8BBE-F73A5E23A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23F3-FD64-4B41-B532-7F01CD240187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142-F0C6-4EF2-8BBE-F73A5E23A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23F3-FD64-4B41-B532-7F01CD240187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142-F0C6-4EF2-8BBE-F73A5E23A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142-F0C6-4EF2-8BBE-F73A5E23A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23F3-FD64-4B41-B532-7F01CD240187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23F3-FD64-4B41-B532-7F01CD240187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142-F0C6-4EF2-8BBE-F73A5E23A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23F3-FD64-4B41-B532-7F01CD240187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142-F0C6-4EF2-8BBE-F73A5E23A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6C23F3-FD64-4B41-B532-7F01CD240187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9A142-F0C6-4EF2-8BBE-F73A5E23A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23F3-FD64-4B41-B532-7F01CD240187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9A142-F0C6-4EF2-8BBE-F73A5E23A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6C23F3-FD64-4B41-B532-7F01CD240187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A9A142-F0C6-4EF2-8BBE-F73A5E23A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81200" y="4514850"/>
            <a:ext cx="8305800" cy="1143000"/>
          </a:xfrm>
        </p:spPr>
        <p:txBody>
          <a:bodyPr/>
          <a:lstStyle/>
          <a:p>
            <a:r>
              <a:rPr lang="en-US" dirty="0" smtClean="0"/>
              <a:t>Mr. Kilbourn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Supreme Court and Judiciary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6" y="36576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 can be high</a:t>
            </a:r>
          </a:p>
          <a:p>
            <a:pPr lvl="1"/>
            <a:r>
              <a:rPr lang="en-US" dirty="0" smtClean="0"/>
              <a:t> $300 filing fee for certiorari</a:t>
            </a:r>
          </a:p>
          <a:p>
            <a:pPr lvl="1"/>
            <a:r>
              <a:rPr lang="en-US" dirty="0" smtClean="0"/>
              <a:t>40 copies of the petition</a:t>
            </a:r>
          </a:p>
          <a:p>
            <a:pPr lvl="1"/>
            <a:r>
              <a:rPr lang="en-US" dirty="0" smtClean="0"/>
              <a:t>Attorney's fees</a:t>
            </a:r>
          </a:p>
          <a:p>
            <a:r>
              <a:rPr lang="en-US" dirty="0" smtClean="0"/>
              <a:t>Can apply </a:t>
            </a:r>
            <a:r>
              <a:rPr lang="en-US" i="1" dirty="0" smtClean="0"/>
              <a:t>in forma </a:t>
            </a:r>
            <a:r>
              <a:rPr lang="en-US" i="1" dirty="0" err="1" smtClean="0"/>
              <a:t>pauperis</a:t>
            </a:r>
            <a:endParaRPr lang="en-US" i="1" dirty="0" smtClean="0"/>
          </a:p>
          <a:p>
            <a:pPr lvl="1"/>
            <a:r>
              <a:rPr lang="en-US" i="1" dirty="0" smtClean="0"/>
              <a:t>Gideon V. </a:t>
            </a:r>
            <a:r>
              <a:rPr lang="en-US" i="1" dirty="0" err="1" smtClean="0"/>
              <a:t>Wainright</a:t>
            </a:r>
            <a:endParaRPr lang="en-US" dirty="0" smtClean="0"/>
          </a:p>
          <a:p>
            <a:pPr lvl="1"/>
            <a:r>
              <a:rPr lang="en-US" dirty="0" smtClean="0"/>
              <a:t>Criminal cases get an attorney appointed</a:t>
            </a:r>
          </a:p>
          <a:p>
            <a:pPr lvl="1"/>
            <a:r>
              <a:rPr lang="en-US" dirty="0" smtClean="0"/>
              <a:t>Not criminal might get an interest group</a:t>
            </a:r>
          </a:p>
          <a:p>
            <a:pPr lvl="2"/>
            <a:r>
              <a:rPr lang="en-US" dirty="0" smtClean="0"/>
              <a:t>The interest group may have “organized” the case </a:t>
            </a:r>
          </a:p>
          <a:p>
            <a:pPr lvl="3"/>
            <a:r>
              <a:rPr lang="en-US" dirty="0" smtClean="0"/>
              <a:t>Example </a:t>
            </a:r>
            <a:r>
              <a:rPr lang="en-US" i="1" dirty="0" smtClean="0"/>
              <a:t>Heller v. D.C.   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the Supreme Court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91984"/>
            <a:ext cx="3733799" cy="21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taxpayer standing – you can’t sue because you’re a taxpayer</a:t>
            </a:r>
          </a:p>
          <a:p>
            <a:r>
              <a:rPr lang="en-US" dirty="0" smtClean="0"/>
              <a:t>Sovereign Immunity – You generally cannot sue the government without their permission</a:t>
            </a:r>
          </a:p>
          <a:p>
            <a:pPr lvl="1"/>
            <a:r>
              <a:rPr lang="en-US" dirty="0" smtClean="0"/>
              <a:t>Some statutes give permission ahead of time</a:t>
            </a:r>
          </a:p>
          <a:p>
            <a:r>
              <a:rPr lang="en-US" dirty="0" smtClean="0"/>
              <a:t>Class action suits – Case brought not only for themselves but a “class” of people </a:t>
            </a:r>
          </a:p>
          <a:p>
            <a:pPr lvl="1"/>
            <a:r>
              <a:rPr lang="en-US" dirty="0" smtClean="0"/>
              <a:t>Mesothelioma ads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court (Misc. Stuff)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side pays their own costs</a:t>
            </a:r>
          </a:p>
          <a:p>
            <a:pPr lvl="1"/>
            <a:r>
              <a:rPr lang="en-US" dirty="0" smtClean="0"/>
              <a:t>A plaintiff may recover costs from defendant in certain cases</a:t>
            </a:r>
          </a:p>
          <a:p>
            <a:r>
              <a:rPr lang="en-US" dirty="0" smtClean="0"/>
              <a:t>The plaintiff must have “standing” or who can bring the case</a:t>
            </a:r>
          </a:p>
          <a:p>
            <a:pPr lvl="1"/>
            <a:r>
              <a:rPr lang="en-US" dirty="0" smtClean="0"/>
              <a:t>Actual case or controversy</a:t>
            </a:r>
          </a:p>
          <a:p>
            <a:pPr lvl="2"/>
            <a:r>
              <a:rPr lang="en-US" dirty="0" smtClean="0"/>
              <a:t>No advisory or hypothetical opinions</a:t>
            </a:r>
          </a:p>
          <a:p>
            <a:pPr lvl="1"/>
            <a:r>
              <a:rPr lang="en-US" dirty="0" smtClean="0"/>
              <a:t>Harm or threat of harm</a:t>
            </a:r>
          </a:p>
          <a:p>
            <a:pPr lvl="2"/>
            <a:r>
              <a:rPr lang="en-US" dirty="0" smtClean="0"/>
              <a:t>No 3</a:t>
            </a:r>
            <a:r>
              <a:rPr lang="en-US" baseline="30000" dirty="0" smtClean="0"/>
              <a:t>rd</a:t>
            </a:r>
            <a:r>
              <a:rPr lang="en-US" dirty="0" smtClean="0"/>
              <a:t> party plaintiffs</a:t>
            </a:r>
          </a:p>
          <a:p>
            <a:pPr lvl="1"/>
            <a:r>
              <a:rPr lang="en-US" dirty="0" smtClean="0"/>
              <a:t>A decision will solve the problem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court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lawyers submit briefs to the court</a:t>
            </a:r>
          </a:p>
          <a:p>
            <a:pPr lvl="1"/>
            <a:r>
              <a:rPr lang="en-US" dirty="0" smtClean="0"/>
              <a:t>Brief – facts, lower decisions, arguments and case law</a:t>
            </a:r>
          </a:p>
          <a:p>
            <a:r>
              <a:rPr lang="en-US" dirty="0" smtClean="0"/>
              <a:t>Oral Arguments</a:t>
            </a:r>
          </a:p>
          <a:p>
            <a:pPr lvl="1"/>
            <a:r>
              <a:rPr lang="en-US" dirty="0" smtClean="0"/>
              <a:t>½ hour</a:t>
            </a:r>
          </a:p>
          <a:p>
            <a:pPr lvl="1"/>
            <a:r>
              <a:rPr lang="en-US" dirty="0" smtClean="0"/>
              <a:t>Emphasize important points</a:t>
            </a:r>
          </a:p>
          <a:p>
            <a:pPr lvl="1"/>
            <a:r>
              <a:rPr lang="en-US" dirty="0" smtClean="0"/>
              <a:t>Justices pepper with questions</a:t>
            </a:r>
          </a:p>
          <a:p>
            <a:pPr lvl="2"/>
            <a:r>
              <a:rPr lang="en-US" dirty="0" smtClean="0"/>
              <a:t>Have to think “on the fly”</a:t>
            </a:r>
          </a:p>
          <a:p>
            <a:r>
              <a:rPr lang="en-US" dirty="0" smtClean="0"/>
              <a:t>Governments lawyer is the Solicitor General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in the </a:t>
            </a:r>
            <a:r>
              <a:rPr lang="en-US" dirty="0" err="1" smtClean="0"/>
              <a:t>DoJ</a:t>
            </a:r>
            <a:endParaRPr lang="en-US" dirty="0" smtClean="0"/>
          </a:p>
          <a:p>
            <a:pPr lvl="1"/>
            <a:r>
              <a:rPr lang="en-US" dirty="0" smtClean="0"/>
              <a:t>Approves every case where the government is the plaintiff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Arguing the Case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52" y="7961"/>
            <a:ext cx="2844800" cy="189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3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Amicus Curie Brief</a:t>
            </a:r>
          </a:p>
          <a:p>
            <a:pPr lvl="1"/>
            <a:r>
              <a:rPr lang="en-US" dirty="0" smtClean="0"/>
              <a:t>Friend of the court</a:t>
            </a:r>
          </a:p>
          <a:p>
            <a:pPr lvl="1"/>
            <a:r>
              <a:rPr lang="en-US" dirty="0" smtClean="0"/>
              <a:t>Not involved but interested in the case</a:t>
            </a:r>
          </a:p>
          <a:p>
            <a:pPr lvl="1"/>
            <a:r>
              <a:rPr lang="en-US" dirty="0" smtClean="0"/>
              <a:t>These can influence the court</a:t>
            </a:r>
          </a:p>
          <a:p>
            <a:r>
              <a:rPr lang="en-US" dirty="0" smtClean="0"/>
              <a:t>Other influences</a:t>
            </a:r>
          </a:p>
          <a:p>
            <a:pPr lvl="1"/>
            <a:r>
              <a:rPr lang="en-US" dirty="0" smtClean="0"/>
              <a:t>Law journals</a:t>
            </a:r>
          </a:p>
          <a:p>
            <a:pPr lvl="1"/>
            <a:r>
              <a:rPr lang="en-US" dirty="0" smtClean="0"/>
              <a:t>Law professors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Arguing the Case</a:t>
            </a:r>
          </a:p>
        </p:txBody>
      </p:sp>
    </p:spTree>
    <p:extLst>
      <p:ext uri="{BB962C8B-B14F-4D97-AF65-F5344CB8AC3E}">
        <p14:creationId xmlns:p14="http://schemas.microsoft.com/office/powerpoint/2010/main" val="4062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Fridays the justices meet in secret to discuss cases heard</a:t>
            </a:r>
          </a:p>
          <a:p>
            <a:pPr lvl="1"/>
            <a:r>
              <a:rPr lang="en-US" dirty="0" smtClean="0"/>
              <a:t>The Chief Justice directs the meeting</a:t>
            </a:r>
          </a:p>
          <a:p>
            <a:pPr lvl="1"/>
            <a:r>
              <a:rPr lang="en-US" dirty="0" smtClean="0"/>
              <a:t>Each Justice makes their argument, in order  of seniority</a:t>
            </a:r>
          </a:p>
          <a:p>
            <a:pPr lvl="1"/>
            <a:r>
              <a:rPr lang="en-US" dirty="0" smtClean="0"/>
              <a:t>They vote, in reverse order</a:t>
            </a:r>
          </a:p>
          <a:p>
            <a:r>
              <a:rPr lang="en-US" dirty="0" smtClean="0"/>
              <a:t>The Decision</a:t>
            </a:r>
          </a:p>
          <a:p>
            <a:pPr lvl="1"/>
            <a:r>
              <a:rPr lang="en-US" u="sng" dirty="0" smtClean="0"/>
              <a:t>Per </a:t>
            </a:r>
            <a:r>
              <a:rPr lang="en-US" u="sng" dirty="0" err="1" smtClean="0"/>
              <a:t>Curiam</a:t>
            </a:r>
            <a:r>
              <a:rPr lang="en-US" u="sng" dirty="0" smtClean="0"/>
              <a:t> </a:t>
            </a:r>
            <a:r>
              <a:rPr lang="en-US" dirty="0" smtClean="0"/>
              <a:t>– short unsigned </a:t>
            </a:r>
          </a:p>
          <a:p>
            <a:pPr lvl="1"/>
            <a:r>
              <a:rPr lang="en-US" u="sng" dirty="0" smtClean="0"/>
              <a:t>Majority Opinion</a:t>
            </a:r>
            <a:r>
              <a:rPr lang="en-US" dirty="0" smtClean="0"/>
              <a:t> (Court’s Opinion) This is the final decision in the case</a:t>
            </a:r>
          </a:p>
          <a:p>
            <a:pPr lvl="2"/>
            <a:r>
              <a:rPr lang="en-US" dirty="0" smtClean="0"/>
              <a:t>Chief Justice writes if he’s in the majority</a:t>
            </a:r>
          </a:p>
          <a:p>
            <a:pPr lvl="2"/>
            <a:r>
              <a:rPr lang="en-US" dirty="0" smtClean="0"/>
              <a:t>Ranking Justice will write if CJ dissents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Deciding the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Deciding the Case Cont’</a:t>
            </a:r>
          </a:p>
          <a:p>
            <a:pPr lvl="1"/>
            <a:r>
              <a:rPr lang="en-US" u="sng" dirty="0" smtClean="0"/>
              <a:t>Concurring opinion </a:t>
            </a:r>
            <a:r>
              <a:rPr lang="en-US" dirty="0" smtClean="0"/>
              <a:t>– Agree with the majority for different reasons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/>
              <a:t>Dissenting opinion </a:t>
            </a:r>
            <a:r>
              <a:rPr lang="en-US" dirty="0" smtClean="0"/>
              <a:t>– disagree with the majority, the losing side</a:t>
            </a:r>
          </a:p>
          <a:p>
            <a:r>
              <a:rPr lang="en-US" dirty="0" smtClean="0"/>
              <a:t>Sometimes the most important statements are in the footnotes.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the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court has 3 ways to create policy</a:t>
            </a:r>
          </a:p>
          <a:p>
            <a:pPr lvl="1"/>
            <a:r>
              <a:rPr lang="en-US" dirty="0" smtClean="0"/>
              <a:t>Interpretation (or re-interpretation) of existing laws or the Constitution</a:t>
            </a:r>
          </a:p>
          <a:p>
            <a:pPr lvl="1"/>
            <a:r>
              <a:rPr lang="en-US" dirty="0" smtClean="0"/>
              <a:t>Extend the reach of existing laws</a:t>
            </a:r>
          </a:p>
          <a:p>
            <a:pPr lvl="2"/>
            <a:r>
              <a:rPr lang="en-US" dirty="0" smtClean="0"/>
              <a:t>Cover new areas</a:t>
            </a:r>
          </a:p>
          <a:p>
            <a:pPr lvl="1"/>
            <a:r>
              <a:rPr lang="en-US" dirty="0" smtClean="0"/>
              <a:t>Creating new remedies</a:t>
            </a:r>
          </a:p>
          <a:p>
            <a:r>
              <a:rPr lang="en-US" dirty="0" smtClean="0"/>
              <a:t>Remember that the decisions of SCOTUS are the law of the land.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the courts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/>
          <a:lstStyle/>
          <a:p>
            <a:r>
              <a:rPr lang="en-US" dirty="0" smtClean="0"/>
              <a:t>The courts can play a large role in policy making</a:t>
            </a:r>
          </a:p>
          <a:p>
            <a:pPr lvl="1"/>
            <a:r>
              <a:rPr lang="en-US" dirty="0" smtClean="0"/>
              <a:t>Judicial review</a:t>
            </a:r>
            <a:r>
              <a:rPr lang="en-US" dirty="0" smtClean="0">
                <a:sym typeface="Wingdings" pitchFamily="2" charset="2"/>
              </a:rPr>
              <a:t> Review the actions of the legislature and Executive  and declare them unconstitutional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Unconstitutional  inconsistent with the constitution and without force of law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Part of the system of checks and balances</a:t>
            </a: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en-US" dirty="0" smtClean="0"/>
              <a:t>Strict Constructionist </a:t>
            </a:r>
            <a:r>
              <a:rPr lang="en-US" dirty="0" smtClean="0">
                <a:sym typeface="Wingdings" pitchFamily="2" charset="2"/>
              </a:rPr>
              <a:t> Judges are bound by the words of the Constitution </a:t>
            </a:r>
          </a:p>
          <a:p>
            <a:r>
              <a:rPr lang="en-US" dirty="0" smtClean="0">
                <a:sym typeface="Wingdings" pitchFamily="2" charset="2"/>
              </a:rPr>
              <a:t>Activist (loose constructionist) What are the underlying principles</a:t>
            </a:r>
          </a:p>
          <a:p>
            <a:r>
              <a:rPr lang="en-US" dirty="0" smtClean="0">
                <a:sym typeface="Wingdings" pitchFamily="2" charset="2"/>
              </a:rPr>
              <a:t>Not a matter of liberal and conservative politics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Can be conservative and activist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Just remember “who’s ox is being gored. “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Interpreting the Constitution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onlineparalegalprograms.com/wp-content/uploads/2012/07/surpreme-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952999" cy="3260724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4/43/Supreme_Court_US_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1242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en-US" dirty="0" smtClean="0"/>
              <a:t>SCOTUS has experienced 3 different phases</a:t>
            </a:r>
          </a:p>
          <a:p>
            <a:r>
              <a:rPr lang="en-US" dirty="0" smtClean="0"/>
              <a:t>National Supremacy and slavery 1789 – 1861</a:t>
            </a:r>
          </a:p>
          <a:p>
            <a:pPr lvl="1"/>
            <a:r>
              <a:rPr lang="en-US" dirty="0" smtClean="0"/>
              <a:t>Established the supremacy of the Federal government </a:t>
            </a:r>
          </a:p>
          <a:p>
            <a:r>
              <a:rPr lang="en-US" dirty="0" smtClean="0"/>
              <a:t>The relation between the Government and the economy 1861 – 1936 </a:t>
            </a:r>
          </a:p>
          <a:p>
            <a:pPr lvl="1"/>
            <a:r>
              <a:rPr lang="en-US" dirty="0" smtClean="0"/>
              <a:t>Then government  can reasonably control business</a:t>
            </a:r>
          </a:p>
          <a:p>
            <a:r>
              <a:rPr lang="en-US" dirty="0" smtClean="0"/>
              <a:t>Government and Liberty 1936 – present</a:t>
            </a:r>
          </a:p>
          <a:p>
            <a:pPr lvl="1"/>
            <a:r>
              <a:rPr lang="en-US" dirty="0" smtClean="0"/>
              <a:t>Expand and protect liberties and freedoms 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Phases of the Court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Court is helping to establish the primacy of the Federal Government and maintain slavery</a:t>
            </a:r>
          </a:p>
          <a:p>
            <a:r>
              <a:rPr lang="en-US" i="1" dirty="0" smtClean="0"/>
              <a:t>Marbury v. Madison </a:t>
            </a:r>
            <a:r>
              <a:rPr lang="en-US" dirty="0" smtClean="0"/>
              <a:t>1803 - The Supreme Court has the power to declare laws unconstitutional</a:t>
            </a:r>
            <a:endParaRPr lang="en-US" i="1" dirty="0" smtClean="0"/>
          </a:p>
          <a:p>
            <a:r>
              <a:rPr lang="en-US" i="1" dirty="0" smtClean="0"/>
              <a:t>McCulloch v. Maryland </a:t>
            </a:r>
            <a:r>
              <a:rPr lang="en-US" dirty="0" smtClean="0"/>
              <a:t>1819  - Federal law declared superior to state law</a:t>
            </a:r>
          </a:p>
          <a:p>
            <a:r>
              <a:rPr lang="en-US" i="1" dirty="0" smtClean="0"/>
              <a:t>Gibbons v. Ogden</a:t>
            </a:r>
            <a:r>
              <a:rPr lang="en-US" dirty="0" smtClean="0"/>
              <a:t> 1824 – Interstate commerce is the realm of the Federal Government</a:t>
            </a:r>
          </a:p>
          <a:p>
            <a:r>
              <a:rPr lang="en-US" i="1" dirty="0" err="1" smtClean="0"/>
              <a:t>Dred</a:t>
            </a:r>
            <a:r>
              <a:rPr lang="en-US" i="1" dirty="0" smtClean="0"/>
              <a:t> Scott </a:t>
            </a:r>
            <a:r>
              <a:rPr lang="en-US" dirty="0" smtClean="0"/>
              <a:t>1856 – Several decisions</a:t>
            </a:r>
          </a:p>
          <a:p>
            <a:pPr lvl="1"/>
            <a:r>
              <a:rPr lang="en-US" dirty="0" smtClean="0"/>
              <a:t>Blacks could not become citizens</a:t>
            </a:r>
          </a:p>
          <a:p>
            <a:pPr lvl="1"/>
            <a:r>
              <a:rPr lang="en-US" dirty="0" smtClean="0"/>
              <a:t>Only states could outlaw slavery</a:t>
            </a:r>
          </a:p>
          <a:p>
            <a:pPr lvl="1"/>
            <a:r>
              <a:rPr lang="en-US" dirty="0" smtClean="0"/>
              <a:t>Congress outlawing slavery in the territories violated the 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This case is a factor in the beginning of the civil war</a:t>
            </a:r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National Supremacy and Slavery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Could the economy be regulated by the state or federal government?</a:t>
            </a:r>
          </a:p>
          <a:p>
            <a:r>
              <a:rPr lang="en-US" dirty="0" smtClean="0"/>
              <a:t>Main focus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 to protect A.A. citizenship claims from state action</a:t>
            </a:r>
          </a:p>
          <a:p>
            <a:pPr lvl="1"/>
            <a:r>
              <a:rPr lang="en-US" dirty="0" smtClean="0"/>
              <a:t>Main phrase  “deprive any person… due process of law”</a:t>
            </a:r>
          </a:p>
          <a:p>
            <a:pPr lvl="1"/>
            <a:r>
              <a:rPr lang="en-US" dirty="0" smtClean="0"/>
              <a:t>Also corporate property </a:t>
            </a:r>
          </a:p>
          <a:p>
            <a:pPr lvl="2"/>
            <a:r>
              <a:rPr lang="en-US" dirty="0" smtClean="0"/>
              <a:t>Person = business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Government and the Economy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SCOTUS ruled person=business  they ruled on almost every attempt by the government to regulate business</a:t>
            </a:r>
          </a:p>
          <a:p>
            <a:pPr lvl="1"/>
            <a:r>
              <a:rPr lang="en-US" dirty="0" smtClean="0"/>
              <a:t>Protect private property from unreasonable regulation</a:t>
            </a:r>
          </a:p>
          <a:p>
            <a:r>
              <a:rPr lang="en-US" dirty="0" smtClean="0"/>
              <a:t>71 federal laws and over 1200 State were declared unconstitutional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dirty="0" smtClean="0"/>
              <a:t>The court always saw themselves as protectors of citizens</a:t>
            </a:r>
          </a:p>
          <a:p>
            <a:pPr lvl="1"/>
            <a:r>
              <a:rPr lang="en-US" dirty="0" smtClean="0"/>
              <a:t>After  the New Deal it was more liberal</a:t>
            </a:r>
          </a:p>
          <a:p>
            <a:r>
              <a:rPr lang="en-US" dirty="0" smtClean="0"/>
              <a:t>1936-74 no business laws were overturned</a:t>
            </a:r>
          </a:p>
          <a:p>
            <a:r>
              <a:rPr lang="en-US" dirty="0" smtClean="0"/>
              <a:t>36 federal laws were, that dealt w/ freedoms</a:t>
            </a:r>
          </a:p>
          <a:p>
            <a:pPr lvl="1"/>
            <a:r>
              <a:rPr lang="en-US" dirty="0" smtClean="0"/>
              <a:t>E.g. speech, citizenship, mail</a:t>
            </a:r>
          </a:p>
          <a:p>
            <a:r>
              <a:rPr lang="en-US" dirty="0" smtClean="0"/>
              <a:t>The shift came with the New Deal</a:t>
            </a:r>
          </a:p>
          <a:p>
            <a:pPr lvl="1"/>
            <a:r>
              <a:rPr lang="en-US" dirty="0" smtClean="0"/>
              <a:t>Justices opposed welfare and broad grants of power to the Federal government. </a:t>
            </a:r>
          </a:p>
          <a:p>
            <a:pPr lvl="1"/>
            <a:r>
              <a:rPr lang="en-US" dirty="0" smtClean="0"/>
              <a:t>Many of FDR’s programs were declared unconstitutional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Government and Liberty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1937 Roosevelt wanted to add one justice for each one over 60 that would not retire (He just won big in ‘36)</a:t>
            </a:r>
          </a:p>
          <a:p>
            <a:pPr lvl="1"/>
            <a:r>
              <a:rPr lang="en-US" dirty="0" smtClean="0"/>
              <a:t>“Court Packing” Bill</a:t>
            </a:r>
          </a:p>
          <a:p>
            <a:pPr lvl="2"/>
            <a:r>
              <a:rPr lang="en-US" dirty="0" smtClean="0"/>
              <a:t>Never passed</a:t>
            </a:r>
          </a:p>
          <a:p>
            <a:pPr lvl="1"/>
            <a:r>
              <a:rPr lang="en-US" dirty="0" smtClean="0"/>
              <a:t>Angered many</a:t>
            </a:r>
          </a:p>
          <a:p>
            <a:r>
              <a:rPr lang="en-US" dirty="0" smtClean="0"/>
              <a:t>Results </a:t>
            </a:r>
          </a:p>
          <a:p>
            <a:pPr lvl="1"/>
            <a:r>
              <a:rPr lang="en-US" dirty="0" smtClean="0"/>
              <a:t>One justice “changed his mind””</a:t>
            </a:r>
          </a:p>
          <a:p>
            <a:pPr lvl="1"/>
            <a:r>
              <a:rPr lang="en-US" dirty="0" smtClean="0"/>
              <a:t>Several justices soon retired</a:t>
            </a:r>
          </a:p>
          <a:p>
            <a:pPr lvl="1"/>
            <a:r>
              <a:rPr lang="en-US" dirty="0" smtClean="0"/>
              <a:t>Allowed FDR to nominate “his people”</a:t>
            </a:r>
          </a:p>
          <a:p>
            <a:r>
              <a:rPr lang="en-US" dirty="0" smtClean="0"/>
              <a:t>1953 Earl Warren becomes Chief Justice, court becomes more activist on Social Issues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affiliation has a general influence on decisions (but not always) and on selection</a:t>
            </a:r>
          </a:p>
          <a:p>
            <a:r>
              <a:rPr lang="en-US" dirty="0" smtClean="0"/>
              <a:t>All nominees are “qualified”. </a:t>
            </a:r>
          </a:p>
          <a:p>
            <a:r>
              <a:rPr lang="en-US" dirty="0" smtClean="0"/>
              <a:t>Senatorial Courtesy, applies to district court judges,  if the Senior Senator of the state “approves” of the nominee, they are approved by the Senate</a:t>
            </a:r>
          </a:p>
          <a:p>
            <a:r>
              <a:rPr lang="en-US" dirty="0" smtClean="0"/>
              <a:t>Litmus Test – President selects candidates supported by the party and ideologically the same.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Judges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the power to change policy measured?</a:t>
            </a:r>
          </a:p>
          <a:p>
            <a:pPr lvl="1"/>
            <a:r>
              <a:rPr lang="en-US" dirty="0" smtClean="0"/>
              <a:t># of laws declared unconstitutional</a:t>
            </a:r>
          </a:p>
          <a:p>
            <a:pPr lvl="2"/>
            <a:r>
              <a:rPr lang="en-US" dirty="0" smtClean="0"/>
              <a:t>Congress could pass a new version of the law</a:t>
            </a:r>
          </a:p>
          <a:p>
            <a:pPr lvl="1"/>
            <a:r>
              <a:rPr lang="en-US" dirty="0" smtClean="0"/>
              <a:t># of previous decisions overturned</a:t>
            </a:r>
          </a:p>
          <a:p>
            <a:pPr lvl="2"/>
            <a:r>
              <a:rPr lang="en-US" dirty="0" smtClean="0"/>
              <a:t> Not following Stare </a:t>
            </a:r>
            <a:r>
              <a:rPr lang="en-US" dirty="0" err="1" smtClean="0"/>
              <a:t>Decisis</a:t>
            </a:r>
            <a:r>
              <a:rPr lang="en-US" dirty="0" smtClean="0"/>
              <a:t> or precedent</a:t>
            </a:r>
          </a:p>
          <a:p>
            <a:pPr lvl="2"/>
            <a:r>
              <a:rPr lang="en-US" dirty="0" smtClean="0"/>
              <a:t>Precedent is important because</a:t>
            </a:r>
          </a:p>
          <a:p>
            <a:pPr lvl="3"/>
            <a:r>
              <a:rPr lang="en-US" dirty="0" smtClean="0"/>
              <a:t>Continuity of the law</a:t>
            </a:r>
          </a:p>
          <a:p>
            <a:pPr lvl="3"/>
            <a:r>
              <a:rPr lang="en-US" dirty="0" smtClean="0"/>
              <a:t>Similar cases decided the same</a:t>
            </a:r>
          </a:p>
          <a:p>
            <a:pPr lvl="1"/>
            <a:r>
              <a:rPr lang="en-US" dirty="0" smtClean="0"/>
              <a:t>The court handling more political questions</a:t>
            </a:r>
          </a:p>
          <a:p>
            <a:pPr lvl="2"/>
            <a:r>
              <a:rPr lang="en-US" dirty="0" smtClean="0"/>
              <a:t>E.g. congressional district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the courts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Court imposed remedies</a:t>
            </a:r>
          </a:p>
          <a:p>
            <a:pPr lvl="1"/>
            <a:r>
              <a:rPr lang="en-US" dirty="0" smtClean="0"/>
              <a:t>Used to apply to that case only</a:t>
            </a:r>
          </a:p>
          <a:p>
            <a:pPr lvl="1"/>
            <a:r>
              <a:rPr lang="en-US" dirty="0" smtClean="0"/>
              <a:t>May apply/affect large parts of the population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the courts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The judges getting involved and creating new policies or decisions</a:t>
            </a:r>
          </a:p>
          <a:p>
            <a:r>
              <a:rPr lang="en-US" dirty="0" smtClean="0"/>
              <a:t>Supporters believe</a:t>
            </a:r>
          </a:p>
          <a:p>
            <a:pPr lvl="1"/>
            <a:r>
              <a:rPr lang="en-US" dirty="0" smtClean="0"/>
              <a:t>Use courts to correct injustices</a:t>
            </a:r>
          </a:p>
          <a:p>
            <a:pPr lvl="1"/>
            <a:r>
              <a:rPr lang="en-US" dirty="0" smtClean="0"/>
              <a:t>Courts are the last resort</a:t>
            </a:r>
          </a:p>
          <a:p>
            <a:r>
              <a:rPr lang="en-US" dirty="0" smtClean="0"/>
              <a:t>Critics believe</a:t>
            </a:r>
          </a:p>
          <a:p>
            <a:pPr lvl="1"/>
            <a:r>
              <a:rPr lang="en-US" dirty="0" smtClean="0"/>
              <a:t>Judges are not experts </a:t>
            </a:r>
          </a:p>
          <a:p>
            <a:pPr lvl="1"/>
            <a:r>
              <a:rPr lang="en-US" dirty="0" smtClean="0"/>
              <a:t>No accountability on decisions</a:t>
            </a:r>
          </a:p>
          <a:p>
            <a:pPr lvl="2"/>
            <a:r>
              <a:rPr lang="en-US" dirty="0" smtClean="0"/>
              <a:t>Not elected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Activism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Federal Courts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the increase?</a:t>
            </a:r>
          </a:p>
          <a:p>
            <a:pPr lvl="1"/>
            <a:r>
              <a:rPr lang="en-US" dirty="0" smtClean="0"/>
              <a:t>Adversarial culture – us vs. them</a:t>
            </a:r>
          </a:p>
          <a:p>
            <a:pPr lvl="1"/>
            <a:r>
              <a:rPr lang="en-US" dirty="0" smtClean="0"/>
              <a:t>Laws have made easier to get standing</a:t>
            </a:r>
          </a:p>
          <a:p>
            <a:pPr lvl="1"/>
            <a:r>
              <a:rPr lang="en-US" dirty="0" smtClean="0"/>
              <a:t>Growth of government</a:t>
            </a:r>
          </a:p>
          <a:p>
            <a:pPr lvl="1"/>
            <a:r>
              <a:rPr lang="en-US" dirty="0" smtClean="0"/>
              <a:t>Activist beliefs of judges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Activism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Constitution and laws have vague language</a:t>
            </a:r>
          </a:p>
          <a:p>
            <a:pPr lvl="1"/>
            <a:r>
              <a:rPr lang="en-US" dirty="0" smtClean="0"/>
              <a:t>E.g. Due process, equal protection</a:t>
            </a:r>
          </a:p>
          <a:p>
            <a:r>
              <a:rPr lang="en-US" dirty="0" smtClean="0"/>
              <a:t>Government decisions lead to more court fights</a:t>
            </a:r>
          </a:p>
          <a:p>
            <a:pPr lvl="1"/>
            <a:r>
              <a:rPr lang="en-US" dirty="0" smtClean="0"/>
              <a:t>Government Agencies affect rights</a:t>
            </a:r>
          </a:p>
          <a:p>
            <a:pPr lvl="1"/>
            <a:r>
              <a:rPr lang="en-US" dirty="0" smtClean="0"/>
              <a:t>Government tends to be the defendant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Legislation and the Courts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courts have no enforcement power</a:t>
            </a:r>
          </a:p>
          <a:p>
            <a:pPr lvl="1"/>
            <a:r>
              <a:rPr lang="en-US" dirty="0" smtClean="0"/>
              <a:t>The executive might ignore decisions </a:t>
            </a:r>
          </a:p>
          <a:p>
            <a:pPr lvl="1"/>
            <a:r>
              <a:rPr lang="en-US" dirty="0" smtClean="0"/>
              <a:t>Depends on how visible the case is</a:t>
            </a:r>
          </a:p>
          <a:p>
            <a:r>
              <a:rPr lang="en-US" dirty="0" smtClean="0"/>
              <a:t>Congressional  checks</a:t>
            </a:r>
          </a:p>
          <a:p>
            <a:pPr lvl="1"/>
            <a:r>
              <a:rPr lang="en-US" dirty="0" smtClean="0"/>
              <a:t>Confirmation and impeachment of judges</a:t>
            </a:r>
          </a:p>
          <a:p>
            <a:pPr lvl="1"/>
            <a:r>
              <a:rPr lang="en-US" dirty="0" smtClean="0"/>
              <a:t>Change the number of justices</a:t>
            </a:r>
          </a:p>
          <a:p>
            <a:pPr lvl="1"/>
            <a:r>
              <a:rPr lang="en-US" dirty="0" smtClean="0"/>
              <a:t>Revising unconstitutional laws</a:t>
            </a:r>
          </a:p>
          <a:p>
            <a:pPr lvl="1"/>
            <a:r>
              <a:rPr lang="en-US" dirty="0" smtClean="0"/>
              <a:t>Changing jurisdiction and limiting remedies</a:t>
            </a:r>
          </a:p>
          <a:p>
            <a:pPr lvl="1"/>
            <a:r>
              <a:rPr lang="en-US" dirty="0" smtClean="0"/>
              <a:t>Constitutional Amendments</a:t>
            </a:r>
          </a:p>
          <a:p>
            <a:pPr lvl="2"/>
            <a:r>
              <a:rPr lang="en-US" dirty="0" smtClean="0"/>
              <a:t>Think about this</a:t>
            </a:r>
            <a:r>
              <a:rPr lang="en-US" dirty="0" smtClean="0">
                <a:sym typeface="Wingdings" pitchFamily="2" charset="2"/>
              </a:rPr>
              <a:t> Could the courts declare an amendment unconstitutional?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on Judges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Judges are people too</a:t>
            </a:r>
          </a:p>
          <a:p>
            <a:pPr lvl="1"/>
            <a:r>
              <a:rPr lang="en-US" dirty="0" smtClean="0"/>
              <a:t>Read the paper</a:t>
            </a:r>
          </a:p>
          <a:p>
            <a:pPr lvl="1"/>
            <a:r>
              <a:rPr lang="en-US" dirty="0" smtClean="0"/>
              <a:t>Don’t like to be called names</a:t>
            </a:r>
          </a:p>
          <a:p>
            <a:pPr lvl="1"/>
            <a:r>
              <a:rPr lang="en-US" dirty="0" smtClean="0"/>
              <a:t>May be called elitist by the other side</a:t>
            </a:r>
          </a:p>
          <a:p>
            <a:r>
              <a:rPr lang="en-US" dirty="0" smtClean="0"/>
              <a:t>Don’t like to overrule earlier court decisions (usually)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7913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399"/>
            <a:ext cx="3810000" cy="423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24" y="2438399"/>
            <a:ext cx="3659875" cy="40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7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r>
              <a:rPr lang="en-US" dirty="0" smtClean="0"/>
              <a:t>Established by Article III of the Constitution</a:t>
            </a:r>
          </a:p>
          <a:p>
            <a:r>
              <a:rPr lang="en-US" dirty="0" smtClean="0"/>
              <a:t>There are 9 justices</a:t>
            </a:r>
          </a:p>
          <a:p>
            <a:pPr lvl="1"/>
            <a:r>
              <a:rPr lang="en-US" dirty="0" smtClean="0"/>
              <a:t>Congress can expand </a:t>
            </a:r>
          </a:p>
          <a:p>
            <a:r>
              <a:rPr lang="en-US" dirty="0" smtClean="0"/>
              <a:t>Serve for life</a:t>
            </a:r>
          </a:p>
          <a:p>
            <a:pPr lvl="1"/>
            <a:r>
              <a:rPr lang="en-US" dirty="0" smtClean="0"/>
              <a:t>Can only be impeached</a:t>
            </a:r>
          </a:p>
          <a:p>
            <a:r>
              <a:rPr lang="en-US" dirty="0" smtClean="0"/>
              <a:t>Main job is to interpret Constitution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court session begins on the first Monday of   October  and lasts until the next Monday on October</a:t>
            </a:r>
          </a:p>
          <a:p>
            <a:r>
              <a:rPr lang="en-US" dirty="0" smtClean="0"/>
              <a:t> Have two types of Jurisdiction</a:t>
            </a:r>
          </a:p>
          <a:p>
            <a:pPr lvl="1"/>
            <a:r>
              <a:rPr lang="en-US" dirty="0" smtClean="0"/>
              <a:t>Original </a:t>
            </a:r>
          </a:p>
          <a:p>
            <a:pPr lvl="1"/>
            <a:r>
              <a:rPr lang="en-US" dirty="0" smtClean="0"/>
              <a:t>Appellate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The basic of the basics of SCOTUS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Jurisdiction = what cases the court can hear</a:t>
            </a:r>
          </a:p>
          <a:p>
            <a:r>
              <a:rPr lang="en-US" dirty="0" smtClean="0"/>
              <a:t>The Constitution says what cases they can hear</a:t>
            </a:r>
          </a:p>
          <a:p>
            <a:pPr lvl="1"/>
            <a:r>
              <a:rPr lang="en-US" dirty="0" smtClean="0"/>
              <a:t>Federal Question - arising under he Constitution</a:t>
            </a:r>
          </a:p>
          <a:p>
            <a:pPr lvl="1"/>
            <a:r>
              <a:rPr lang="en-US" dirty="0" smtClean="0"/>
              <a:t>Diversity – plaintiff and defendant from different states</a:t>
            </a:r>
          </a:p>
          <a:p>
            <a:pPr lvl="1"/>
            <a:r>
              <a:rPr lang="en-US" dirty="0" smtClean="0"/>
              <a:t>Everything else goes to the states</a:t>
            </a:r>
          </a:p>
          <a:p>
            <a:r>
              <a:rPr lang="en-US" dirty="0" smtClean="0"/>
              <a:t>Sometimes federal and state courts hear the same case</a:t>
            </a:r>
          </a:p>
          <a:p>
            <a:pPr lvl="1"/>
            <a:r>
              <a:rPr lang="en-US" dirty="0" smtClean="0"/>
              <a:t>You have broken Fed and State laws</a:t>
            </a:r>
          </a:p>
          <a:p>
            <a:r>
              <a:rPr lang="en-US" dirty="0" smtClean="0"/>
              <a:t>Most district court decisions do not create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Jurisdiction of the Federal Court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cases start in the federal courts</a:t>
            </a:r>
          </a:p>
          <a:p>
            <a:pPr lvl="1"/>
            <a:r>
              <a:rPr lang="en-US" dirty="0" smtClean="0"/>
              <a:t>Usually don’t affect policy</a:t>
            </a:r>
          </a:p>
          <a:p>
            <a:pPr lvl="2"/>
            <a:r>
              <a:rPr lang="en-US" i="1" dirty="0" smtClean="0"/>
              <a:t>Gideon v. </a:t>
            </a:r>
            <a:r>
              <a:rPr lang="en-US" i="1" dirty="0" err="1" smtClean="0"/>
              <a:t>Wainright</a:t>
            </a:r>
            <a:endParaRPr lang="en-US" i="1" dirty="0" smtClean="0"/>
          </a:p>
          <a:p>
            <a:pPr lvl="1"/>
            <a:r>
              <a:rPr lang="en-US" dirty="0" smtClean="0"/>
              <a:t>650 judges heard 500,000 cases</a:t>
            </a:r>
          </a:p>
          <a:p>
            <a:r>
              <a:rPr lang="en-US" dirty="0" smtClean="0"/>
              <a:t>If there was a problem in the district case you can go to the Appeals Court</a:t>
            </a:r>
          </a:p>
          <a:p>
            <a:pPr lvl="1"/>
            <a:r>
              <a:rPr lang="en-US" dirty="0" smtClean="0"/>
              <a:t>You cannot raise new issues on appeal</a:t>
            </a:r>
          </a:p>
          <a:p>
            <a:r>
              <a:rPr lang="en-US" dirty="0" smtClean="0"/>
              <a:t>The Supreme Court gets to pick which cases it wants to hear on appeal</a:t>
            </a:r>
          </a:p>
          <a:p>
            <a:pPr lvl="1"/>
            <a:r>
              <a:rPr lang="en-US" dirty="0" smtClean="0"/>
              <a:t>They issue a Writ of Certiorari to hear the case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to the Supreme Court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Getting a Writ of Certiorari</a:t>
            </a:r>
          </a:p>
          <a:p>
            <a:pPr lvl="1"/>
            <a:r>
              <a:rPr lang="en-US" dirty="0" smtClean="0"/>
              <a:t>The court looks at all petitions</a:t>
            </a:r>
          </a:p>
          <a:p>
            <a:pPr lvl="1"/>
            <a:r>
              <a:rPr lang="en-US" dirty="0" smtClean="0"/>
              <a:t>4 justices agree to hear the case</a:t>
            </a:r>
          </a:p>
          <a:p>
            <a:r>
              <a:rPr lang="en-US" dirty="0" smtClean="0"/>
              <a:t>What does the Court look for?</a:t>
            </a:r>
          </a:p>
          <a:p>
            <a:pPr lvl="1"/>
            <a:r>
              <a:rPr lang="en-US" dirty="0" smtClean="0"/>
              <a:t>Conflicting decisions from different decisions</a:t>
            </a:r>
          </a:p>
          <a:p>
            <a:pPr lvl="1"/>
            <a:r>
              <a:rPr lang="en-US" dirty="0" smtClean="0"/>
              <a:t>State Supreme Court involved in Constitutional issue</a:t>
            </a:r>
          </a:p>
          <a:p>
            <a:r>
              <a:rPr lang="en-US" dirty="0" smtClean="0"/>
              <a:t>SCOTUS will read over 7000 petitions</a:t>
            </a:r>
          </a:p>
          <a:p>
            <a:pPr lvl="1"/>
            <a:r>
              <a:rPr lang="en-US" dirty="0" smtClean="0"/>
              <a:t>Will hear @100 for oral arguments </a:t>
            </a:r>
          </a:p>
          <a:p>
            <a:pPr lvl="1"/>
            <a:r>
              <a:rPr lang="en-US" dirty="0" smtClean="0"/>
              <a:t>Some will receive a written decision</a:t>
            </a:r>
          </a:p>
          <a:p>
            <a:pPr lvl="2"/>
            <a:r>
              <a:rPr lang="en-US" dirty="0" smtClean="0"/>
              <a:t>Want to settle an important issue</a:t>
            </a:r>
          </a:p>
          <a:p>
            <a:pPr lvl="1"/>
            <a:r>
              <a:rPr lang="en-US" dirty="0" smtClean="0"/>
              <a:t>Most are not dealt with, meaning lower decision up held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the Supreme Court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2314</TotalTime>
  <Words>1521</Words>
  <Application>Microsoft Office PowerPoint</Application>
  <PresentationFormat>On-screen Show (4:3)</PresentationFormat>
  <Paragraphs>226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Constantia</vt:lpstr>
      <vt:lpstr>Wingdings</vt:lpstr>
      <vt:lpstr>Wingdings 2</vt:lpstr>
      <vt:lpstr>Paper</vt:lpstr>
      <vt:lpstr>The Supreme Court and Judiciary</vt:lpstr>
      <vt:lpstr>PowerPoint Presentation</vt:lpstr>
      <vt:lpstr>Structure of the Federal Courts</vt:lpstr>
      <vt:lpstr>PowerPoint Presentation</vt:lpstr>
      <vt:lpstr>PowerPoint Presentation</vt:lpstr>
      <vt:lpstr>The basic of the basics of SCOTUS</vt:lpstr>
      <vt:lpstr>Jurisdiction of the Federal Court</vt:lpstr>
      <vt:lpstr>Getting to the Supreme Court</vt:lpstr>
      <vt:lpstr>Getting to the Supreme Court</vt:lpstr>
      <vt:lpstr>Getting to the Supreme Court</vt:lpstr>
      <vt:lpstr>Getting to court (Misc. Stuff)</vt:lpstr>
      <vt:lpstr>Getting to court</vt:lpstr>
      <vt:lpstr>Arguing the Case</vt:lpstr>
      <vt:lpstr>Arguing the Case</vt:lpstr>
      <vt:lpstr>Deciding the case</vt:lpstr>
      <vt:lpstr>Deciding the case</vt:lpstr>
      <vt:lpstr>The power of the courts</vt:lpstr>
      <vt:lpstr>Introduction</vt:lpstr>
      <vt:lpstr>Interpreting the Constitution</vt:lpstr>
      <vt:lpstr>Phases of the Court</vt:lpstr>
      <vt:lpstr>National Supremacy and Slavery</vt:lpstr>
      <vt:lpstr>Government and the Economy</vt:lpstr>
      <vt:lpstr>PowerPoint Presentation</vt:lpstr>
      <vt:lpstr>Government and Liberty</vt:lpstr>
      <vt:lpstr>PowerPoint Presentation</vt:lpstr>
      <vt:lpstr>Selecting Judges</vt:lpstr>
      <vt:lpstr>The power of the courts</vt:lpstr>
      <vt:lpstr>The power of the courts</vt:lpstr>
      <vt:lpstr>Judicial Activism</vt:lpstr>
      <vt:lpstr>Judicial Activism</vt:lpstr>
      <vt:lpstr>Legislation and the Courts</vt:lpstr>
      <vt:lpstr>Checks on Judges</vt:lpstr>
      <vt:lpstr>Public Opinion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Supreme Court and Judiciary</dc:title>
  <dc:creator>Owner</dc:creator>
  <cp:lastModifiedBy>Nathan Kilbourn</cp:lastModifiedBy>
  <cp:revision>94</cp:revision>
  <cp:lastPrinted>2014-01-31T14:44:31Z</cp:lastPrinted>
  <dcterms:created xsi:type="dcterms:W3CDTF">2013-12-16T01:41:24Z</dcterms:created>
  <dcterms:modified xsi:type="dcterms:W3CDTF">2015-09-27T17:28:52Z</dcterms:modified>
</cp:coreProperties>
</file>