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sldIdLst>
    <p:sldId id="256" r:id="rId5"/>
    <p:sldId id="257" r:id="rId6"/>
    <p:sldId id="258" r:id="rId7"/>
    <p:sldId id="259" r:id="rId8"/>
    <p:sldId id="326" r:id="rId9"/>
    <p:sldId id="310" r:id="rId10"/>
    <p:sldId id="308" r:id="rId11"/>
    <p:sldId id="309" r:id="rId12"/>
    <p:sldId id="260" r:id="rId13"/>
    <p:sldId id="285" r:id="rId14"/>
    <p:sldId id="311" r:id="rId15"/>
    <p:sldId id="312" r:id="rId16"/>
    <p:sldId id="261" r:id="rId17"/>
    <p:sldId id="262" r:id="rId18"/>
    <p:sldId id="313" r:id="rId19"/>
    <p:sldId id="315" r:id="rId20"/>
    <p:sldId id="301" r:id="rId21"/>
    <p:sldId id="293" r:id="rId22"/>
    <p:sldId id="263" r:id="rId23"/>
    <p:sldId id="264" r:id="rId24"/>
    <p:sldId id="318" r:id="rId25"/>
    <p:sldId id="319" r:id="rId26"/>
    <p:sldId id="316" r:id="rId27"/>
    <p:sldId id="317" r:id="rId28"/>
    <p:sldId id="265" r:id="rId29"/>
    <p:sldId id="323" r:id="rId30"/>
    <p:sldId id="322" r:id="rId31"/>
    <p:sldId id="320" r:id="rId32"/>
    <p:sldId id="294" r:id="rId33"/>
    <p:sldId id="295" r:id="rId34"/>
    <p:sldId id="296" r:id="rId35"/>
    <p:sldId id="291" r:id="rId36"/>
    <p:sldId id="266" r:id="rId37"/>
    <p:sldId id="325" r:id="rId38"/>
    <p:sldId id="324" r:id="rId39"/>
    <p:sldId id="303" r:id="rId40"/>
    <p:sldId id="267" r:id="rId41"/>
    <p:sldId id="268" r:id="rId42"/>
    <p:sldId id="300" r:id="rId43"/>
    <p:sldId id="269" r:id="rId44"/>
    <p:sldId id="270" r:id="rId45"/>
    <p:sldId id="271" r:id="rId46"/>
    <p:sldId id="307" r:id="rId47"/>
    <p:sldId id="272" r:id="rId48"/>
    <p:sldId id="298" r:id="rId49"/>
    <p:sldId id="299" r:id="rId50"/>
    <p:sldId id="273" r:id="rId51"/>
    <p:sldId id="274" r:id="rId52"/>
    <p:sldId id="328" r:id="rId53"/>
    <p:sldId id="275" r:id="rId54"/>
    <p:sldId id="276" r:id="rId55"/>
    <p:sldId id="277" r:id="rId56"/>
    <p:sldId id="278" r:id="rId57"/>
    <p:sldId id="279" r:id="rId58"/>
    <p:sldId id="280" r:id="rId59"/>
    <p:sldId id="327" r:id="rId60"/>
    <p:sldId id="281" r:id="rId61"/>
    <p:sldId id="282" r:id="rId62"/>
    <p:sldId id="283" r:id="rId63"/>
    <p:sldId id="284" r:id="rId64"/>
    <p:sldId id="331" r:id="rId65"/>
    <p:sldId id="329" r:id="rId66"/>
    <p:sldId id="330" r:id="rId67"/>
    <p:sldId id="302" r:id="rId68"/>
    <p:sldId id="304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110" d="100"/>
          <a:sy n="110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486B5BD8-359B-4B04-821F-4B3781DFFB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25B84D19-A35E-48B3-A9A4-30C2D532C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3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25B84D19-A35E-48B3-A9A4-30C2D532C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50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5B84D19-A35E-48B3-A9A4-30C2D532C6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4302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5B84D19-A35E-48B3-A9A4-30C2D532C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00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4D19-A35E-48B3-A9A4-30C2D532C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51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4D19-A35E-48B3-A9A4-30C2D532C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26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B562-3FF0-48E9-8D95-8C2C8203E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02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1E5D0638-7152-407C-B7D6-32CA2D24A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251-92E5-49BF-BA15-44B4817DC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9B8F844D-BF26-42D2-98E8-141FFA4CC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0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5DEF-8724-4E77-8030-0B85EF43B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7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34E6-2BE3-49C7-87ED-E0DEE6C76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6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9B11-8C5E-461F-920B-1C3C4421A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9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DD1B-56FF-4C06-BB8A-345D7D94F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3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1C6F-4D17-4B20-9448-68CD5B3BD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6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452A-CC60-466F-B6B2-34F2C9E05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9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84D19-A35E-48B3-A9A4-30C2D532C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39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earthobservatory.nasa.gov/Newsroom/NewImages/Images/us_population_2005_lrg.jpg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earthobservatory.nasa.gov/Newsroom/NewImages/Images/us_population_2005_lrg.jpg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-1295400" y="-419311"/>
            <a:ext cx="7772400" cy="1600200"/>
          </a:xfrm>
        </p:spPr>
        <p:txBody>
          <a:bodyPr/>
          <a:lstStyle/>
          <a:p>
            <a:r>
              <a:rPr lang="en-US" sz="4000" b="1" u="sng" dirty="0"/>
              <a:t>World </a:t>
            </a:r>
            <a:r>
              <a:rPr lang="en-US" sz="4000" b="1" u="sng" dirty="0" smtClean="0"/>
              <a:t>Geography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143000" y="6858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People and </a:t>
            </a:r>
            <a:r>
              <a:rPr lang="en-US" sz="3200" b="1" dirty="0" smtClean="0"/>
              <a:t>Places</a:t>
            </a:r>
          </a:p>
          <a:p>
            <a:pPr algn="ctr"/>
            <a:r>
              <a:rPr lang="en-US" sz="3200" b="1" dirty="0" smtClean="0"/>
              <a:t>1-5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812280" y="4876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Mr. Kilbourn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6540"/>
            <a:ext cx="6781800" cy="4510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Language</a:t>
            </a:r>
            <a:endParaRPr lang="en-US" b="1" dirty="0"/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76200" y="2286000"/>
            <a:ext cx="4572000" cy="4422775"/>
          </a:xfrm>
        </p:spPr>
        <p:txBody>
          <a:bodyPr/>
          <a:lstStyle/>
          <a:p>
            <a:r>
              <a:rPr lang="en-US" sz="2800" dirty="0"/>
              <a:t>Between 3,000 and 6,500 languages worldwide 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- Similar languages belong to same language family</a:t>
            </a:r>
            <a:endParaRPr lang="en-US" sz="2800" b="1" dirty="0"/>
          </a:p>
          <a:p>
            <a:pPr>
              <a:buFont typeface="Wingdings" pitchFamily="2" charset="2"/>
              <a:buNone/>
            </a:pPr>
            <a:r>
              <a:rPr lang="en-US" sz="2800" b="1" dirty="0"/>
              <a:t>	- Dialect</a:t>
            </a:r>
            <a:r>
              <a:rPr lang="en-US" sz="2800" dirty="0"/>
              <a:t>—a version of a language, like Southern drawl</a:t>
            </a:r>
          </a:p>
          <a:p>
            <a:r>
              <a:rPr lang="en-US" sz="2800" dirty="0"/>
              <a:t>Language can spread via trade routes, migration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6872" name="Picture 8" descr="world_top_t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00200"/>
            <a:ext cx="4038600" cy="2093913"/>
          </a:xfrm>
          <a:noFill/>
          <a:ln/>
        </p:spPr>
      </p:pic>
      <p:pic>
        <p:nvPicPr>
          <p:cNvPr id="36874" name="Picture 10" descr="usdialec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21163"/>
            <a:ext cx="4343400" cy="2636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world_top_ten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8200"/>
            <a:ext cx="9144000" cy="47418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 descr="usdiale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" y="1190625"/>
            <a:ext cx="7372350" cy="447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Religion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981200"/>
            <a:ext cx="5562600" cy="359931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Religion</a:t>
            </a:r>
            <a:r>
              <a:rPr lang="en-US" dirty="0"/>
              <a:t>—belief in supernatural power that made, maintains universe</a:t>
            </a:r>
          </a:p>
          <a:p>
            <a:pPr>
              <a:lnSpc>
                <a:spcPct val="90000"/>
              </a:lnSpc>
            </a:pPr>
            <a:r>
              <a:rPr lang="en-US" b="1" dirty="0"/>
              <a:t>Monotheistic</a:t>
            </a:r>
            <a:r>
              <a:rPr lang="en-US" dirty="0"/>
              <a:t> faiths believe in one god</a:t>
            </a:r>
          </a:p>
          <a:p>
            <a:pPr>
              <a:lnSpc>
                <a:spcPct val="90000"/>
              </a:lnSpc>
            </a:pPr>
            <a:r>
              <a:rPr lang="en-US" dirty="0"/>
              <a:t>Belief in many gods called </a:t>
            </a:r>
            <a:r>
              <a:rPr lang="en-US" b="1" dirty="0"/>
              <a:t>polytheistic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Animistic, or traditional, faiths believe in divine forces of nature</a:t>
            </a:r>
          </a:p>
          <a:p>
            <a:pPr>
              <a:lnSpc>
                <a:spcPct val="90000"/>
              </a:lnSpc>
            </a:pPr>
            <a:r>
              <a:rPr lang="en-US" dirty="0"/>
              <a:t>Religion spreads through </a:t>
            </a:r>
            <a:r>
              <a:rPr lang="en-US" b="1" dirty="0"/>
              <a:t>diffusion</a:t>
            </a:r>
            <a:r>
              <a:rPr lang="en-US" dirty="0"/>
              <a:t> and </a:t>
            </a:r>
            <a:r>
              <a:rPr lang="en-US" b="1" dirty="0"/>
              <a:t>conversion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	- Conversion</a:t>
            </a:r>
            <a:r>
              <a:rPr lang="en-US" dirty="0"/>
              <a:t>—some religions try to recruit others to their faith</a:t>
            </a:r>
          </a:p>
        </p:txBody>
      </p:sp>
      <p:pic>
        <p:nvPicPr>
          <p:cNvPr id="1026" name="Picture 2" descr="http://img1.123freevectors.com/wp-content/uploads/new/religion/047-religion-symbols-vec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987" y="2713219"/>
            <a:ext cx="390417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734799"/>
            <a:ext cx="6887390" cy="1080938"/>
          </a:xfrm>
        </p:spPr>
        <p:txBody>
          <a:bodyPr>
            <a:normAutofit/>
          </a:bodyPr>
          <a:lstStyle/>
          <a:p>
            <a:r>
              <a:rPr lang="en-US" sz="5400" b="1" dirty="0"/>
              <a:t>Major Religions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76200" y="2057400"/>
            <a:ext cx="4572000" cy="47875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Judaism</a:t>
            </a:r>
            <a:r>
              <a:rPr lang="en-US" sz="3200" dirty="0"/>
              <a:t> - Monotheistic; </a:t>
            </a:r>
            <a:r>
              <a:rPr lang="en-US" sz="3200" dirty="0" smtClean="0"/>
              <a:t>holy </a:t>
            </a:r>
            <a:r>
              <a:rPr lang="en-US" sz="3200" dirty="0"/>
              <a:t>book called the </a:t>
            </a:r>
            <a:r>
              <a:rPr lang="en-US" sz="3200" b="1" dirty="0"/>
              <a:t>Torah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b="1" dirty="0"/>
              <a:t>Christianity</a:t>
            </a:r>
            <a:r>
              <a:rPr lang="en-US" sz="3200" dirty="0"/>
              <a:t> -Evolved from Judaism; based on teachings of Jesus Christ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/>
              <a:t>	- Largest religion—2 billion followers worldwide</a:t>
            </a:r>
          </a:p>
        </p:txBody>
      </p:sp>
      <p:pic>
        <p:nvPicPr>
          <p:cNvPr id="9221" name="Picture 5" descr="World Religi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56362" y="2514600"/>
            <a:ext cx="4687638" cy="3609703"/>
          </a:xfrm>
          <a:noFill/>
          <a:ln/>
        </p:spPr>
      </p:pic>
      <p:pic>
        <p:nvPicPr>
          <p:cNvPr id="2050" name="Picture 2" descr="http://www.coppellstudentmedia.com/wp-content/uploads/2014/03/christianity-and-judaism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295" y="209200"/>
            <a:ext cx="3762505" cy="22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510588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Major Religions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-76200" y="2057400"/>
            <a:ext cx="4953000" cy="4422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/>
              <a:t>Islam</a:t>
            </a:r>
            <a:r>
              <a:rPr lang="en-US" dirty="0"/>
              <a:t> - Monotheistic; based on teachings of Prophet Muhammad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	- Followers, called Muslims, worship God, called Allah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	- Holy book called the </a:t>
            </a:r>
            <a:r>
              <a:rPr lang="en-US" b="1" dirty="0"/>
              <a:t>Qur’an</a:t>
            </a:r>
            <a:endParaRPr lang="en-US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70661" name="Picture 5" descr="The Spread of Islam, 622-750 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3276600"/>
            <a:ext cx="4266542" cy="3548743"/>
          </a:xfrm>
          <a:noFill/>
          <a:ln/>
        </p:spPr>
      </p:pic>
      <p:pic>
        <p:nvPicPr>
          <p:cNvPr id="70662" name="Picture 6" descr="Major Religions of the Middle E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47958"/>
            <a:ext cx="3657600" cy="281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static1.squarespace.com/static/5327123ee4b09aa77d063598/t/539f2088e4b0a181d64f86e1/1402937526609/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65" y="76200"/>
            <a:ext cx="3200400" cy="309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Major Religions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0" y="2133600"/>
            <a:ext cx="5943600" cy="4422775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800" b="1" dirty="0"/>
              <a:t>Hinduism</a:t>
            </a:r>
            <a:r>
              <a:rPr lang="en-US" sz="2800" dirty="0"/>
              <a:t> - Polytheistic; evolved in India around 5,000 years ago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- Hindu caste system has fixed social classes, specific rites/duties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Buddhism</a:t>
            </a:r>
            <a:r>
              <a:rPr lang="en-US" sz="2800" dirty="0"/>
              <a:t> - Offshoot of Hinduism; evolved around 563 B.C. in India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- Founder Siddhartha Gautama, called the Buddha, or Enlightened One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- Rejects Hindu castes; seeks enlightened spiritual state, or nirvana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73734" name="Picture 6" descr="Buddha in temp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18952" y="2039937"/>
            <a:ext cx="3203676" cy="4818063"/>
          </a:xfrm>
          <a:noFill/>
          <a:ln/>
        </p:spPr>
      </p:pic>
      <p:pic>
        <p:nvPicPr>
          <p:cNvPr id="4098" name="Picture 2" descr="http://i1191.photobucket.com/albums/z469/russiandiplomat/falun-gong-swast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28" y="4132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World Relig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39688"/>
            <a:ext cx="8382000" cy="645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Major Religions of the Middle East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76200"/>
            <a:ext cx="8610600" cy="6616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/>
              <a:t>Section 2</a:t>
            </a:r>
            <a:r>
              <a:rPr lang="en-US" b="1"/>
              <a:t/>
            </a:r>
            <a:br>
              <a:rPr lang="en-US" b="1"/>
            </a:br>
            <a:endParaRPr lang="en-US" b="1"/>
          </a:p>
        </p:txBody>
      </p:sp>
      <p:sp>
        <p:nvSpPr>
          <p:cNvPr id="10245" name="Rectangle 5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/>
              <a:t>Population Geography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457200" y="3109667"/>
            <a:ext cx="6069268" cy="1373070"/>
          </a:xfrm>
        </p:spPr>
        <p:txBody>
          <a:bodyPr/>
          <a:lstStyle/>
          <a:p>
            <a:r>
              <a:rPr lang="en-US" sz="6000" b="1" u="sng" dirty="0"/>
              <a:t>Section 1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3077" name="Rectangle 5"/>
          <p:cNvSpPr>
            <a:spLocks noGrp="1" noRot="1" noChangeArrowheads="1"/>
          </p:cNvSpPr>
          <p:nvPr>
            <p:ph type="subTitle" idx="1"/>
          </p:nvPr>
        </p:nvSpPr>
        <p:spPr>
          <a:xfrm>
            <a:off x="1600200" y="4495800"/>
            <a:ext cx="6108101" cy="1117687"/>
          </a:xfrm>
        </p:spPr>
        <p:txBody>
          <a:bodyPr>
            <a:normAutofit/>
          </a:bodyPr>
          <a:lstStyle/>
          <a:p>
            <a:r>
              <a:rPr lang="en-US" sz="3200" b="1" dirty="0"/>
              <a:t>The Elements of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Worldwide Population Growth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04800" y="2286000"/>
            <a:ext cx="4191000" cy="4422775"/>
          </a:xfrm>
        </p:spPr>
        <p:txBody>
          <a:bodyPr/>
          <a:lstStyle/>
          <a:p>
            <a:r>
              <a:rPr lang="en-US" b="1" dirty="0"/>
              <a:t>Birth and Death Rates</a:t>
            </a:r>
            <a:r>
              <a:rPr lang="en-US" dirty="0"/>
              <a:t> - Number of live births per thousand population is the </a:t>
            </a:r>
            <a:r>
              <a:rPr lang="en-US" b="1" dirty="0"/>
              <a:t>birthrate</a:t>
            </a:r>
            <a:endParaRPr lang="en-US" dirty="0"/>
          </a:p>
          <a:p>
            <a:r>
              <a:rPr lang="en-US" b="1" dirty="0"/>
              <a:t>Fertility rate</a:t>
            </a:r>
            <a:r>
              <a:rPr lang="en-US" dirty="0"/>
              <a:t>—average, lifetime number of children born to a woman</a:t>
            </a:r>
          </a:p>
        </p:txBody>
      </p:sp>
      <p:pic>
        <p:nvPicPr>
          <p:cNvPr id="12293" name="Picture 5" descr="Life Expectancy at Bir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057400"/>
            <a:ext cx="4038600" cy="21764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Worldwide Population Growth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mortality rate</a:t>
            </a:r>
            <a:r>
              <a:rPr lang="en-US" dirty="0"/>
              <a:t> - Number of deaths per thousand people is the </a:t>
            </a:r>
          </a:p>
          <a:p>
            <a:r>
              <a:rPr lang="en-US" b="1" dirty="0"/>
              <a:t>Infant mortality rate</a:t>
            </a:r>
            <a:r>
              <a:rPr lang="en-US" dirty="0"/>
              <a:t>—deaths under age 1 per 1,000 live births</a:t>
            </a:r>
          </a:p>
          <a:p>
            <a:r>
              <a:rPr lang="en-US" dirty="0"/>
              <a:t>Population growth rate, or </a:t>
            </a:r>
            <a:r>
              <a:rPr lang="en-US" b="1" dirty="0"/>
              <a:t>rate of natural increase</a:t>
            </a:r>
            <a:r>
              <a:rPr lang="en-US" dirty="0"/>
              <a:t>, figured by: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- subtracting the mortality rate from the birthrate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Life Expectancy at Bi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663"/>
            <a:ext cx="8915400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Worldwide Population Growth</a:t>
            </a: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04800" y="2465705"/>
            <a:ext cx="2667000" cy="442277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population pyramid </a:t>
            </a:r>
            <a:r>
              <a:rPr lang="en-US" dirty="0"/>
              <a:t>shows a population’s  sex, age distribution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- Enables the study of how events (wars, famines) affect population</a:t>
            </a:r>
          </a:p>
          <a:p>
            <a:endParaRPr lang="en-US" dirty="0"/>
          </a:p>
        </p:txBody>
      </p:sp>
      <p:pic>
        <p:nvPicPr>
          <p:cNvPr id="76805" name="Picture 5" descr="us_population_pyrami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63967" y="1981200"/>
            <a:ext cx="6280033" cy="4876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us_population_pyram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9375"/>
            <a:ext cx="8382000" cy="650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Population Distribution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04800" y="2133600"/>
            <a:ext cx="4191000" cy="4422775"/>
          </a:xfrm>
        </p:spPr>
        <p:txBody>
          <a:bodyPr/>
          <a:lstStyle/>
          <a:p>
            <a:r>
              <a:rPr lang="en-US" sz="2400" dirty="0"/>
              <a:t>2/3 of world’s population lives between 20°N and 60°N latitude</a:t>
            </a:r>
          </a:p>
          <a:p>
            <a:r>
              <a:rPr lang="en-US" sz="2400" dirty="0"/>
              <a:t>Dense where temperature and precipitation allow agriculture </a:t>
            </a:r>
          </a:p>
          <a:p>
            <a:r>
              <a:rPr lang="en-US" sz="2400" dirty="0"/>
              <a:t>Also dense along coastal areas and in river valleys </a:t>
            </a:r>
          </a:p>
          <a:p>
            <a:r>
              <a:rPr lang="en-US" sz="2400" dirty="0"/>
              <a:t>More sparse in polar, mountain, desert regions</a:t>
            </a:r>
          </a:p>
        </p:txBody>
      </p:sp>
      <p:pic>
        <p:nvPicPr>
          <p:cNvPr id="13317" name="Picture 5" descr="world_pol9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51375" y="2344738"/>
            <a:ext cx="4191000" cy="230505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world_pol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6013"/>
            <a:ext cx="9144000" cy="5338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world-population-density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871538"/>
            <a:ext cx="8067675" cy="511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Population Distribution</a:t>
            </a: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Urban–Rural Mix</a:t>
            </a:r>
            <a:r>
              <a:rPr lang="en-US" dirty="0"/>
              <a:t> - More than half of world’s population rural; rapidly becoming urban</a:t>
            </a:r>
          </a:p>
          <a:p>
            <a:r>
              <a:rPr lang="en-US" b="1" dirty="0"/>
              <a:t>Migration</a:t>
            </a:r>
            <a:r>
              <a:rPr lang="en-US" dirty="0"/>
              <a:t> - Reasons for migrating sometimes called </a:t>
            </a:r>
            <a:r>
              <a:rPr lang="en-US" b="1" dirty="0"/>
              <a:t>push-pull factors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- Push factors (drought, war) cause migration </a:t>
            </a:r>
            <a:r>
              <a:rPr lang="en-US" i="1" dirty="0"/>
              <a:t>from </a:t>
            </a:r>
            <a:r>
              <a:rPr lang="en-US" dirty="0"/>
              <a:t>an area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- Pull factors (favorable economy, climate) spur migration </a:t>
            </a:r>
            <a:r>
              <a:rPr lang="en-US" i="1" dirty="0"/>
              <a:t>to </a:t>
            </a:r>
            <a:r>
              <a:rPr lang="en-US" dirty="0"/>
              <a:t>an area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U.S. Population Change, 1970-198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463"/>
            <a:ext cx="8077200" cy="67452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Defining Culture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0" y="2159726"/>
            <a:ext cx="4191000" cy="4422775"/>
          </a:xfrm>
        </p:spPr>
        <p:txBody>
          <a:bodyPr/>
          <a:lstStyle/>
          <a:p>
            <a:r>
              <a:rPr lang="en-US" sz="2800" dirty="0"/>
              <a:t>Knowledge, attitudes, behaviors shared over generations is </a:t>
            </a:r>
            <a:r>
              <a:rPr lang="en-US" sz="2800" b="1" dirty="0"/>
              <a:t>culture</a:t>
            </a:r>
            <a:endParaRPr lang="en-US" sz="2800" dirty="0"/>
          </a:p>
          <a:p>
            <a:r>
              <a:rPr lang="en-US" sz="2800" b="1" dirty="0"/>
              <a:t>Society </a:t>
            </a:r>
            <a:r>
              <a:rPr lang="en-US" sz="2800" dirty="0"/>
              <a:t>is a group that shares geographic region, identity, culture</a:t>
            </a:r>
          </a:p>
          <a:p>
            <a:r>
              <a:rPr lang="en-US" sz="2800" dirty="0"/>
              <a:t>An </a:t>
            </a:r>
            <a:r>
              <a:rPr lang="en-US" sz="2800" b="1" dirty="0"/>
              <a:t>ethnic group </a:t>
            </a:r>
            <a:r>
              <a:rPr lang="en-US" sz="2800" dirty="0"/>
              <a:t>shares language, customs, common heritage</a:t>
            </a:r>
          </a:p>
          <a:p>
            <a:endParaRPr lang="en-US" sz="2400" dirty="0"/>
          </a:p>
        </p:txBody>
      </p:sp>
      <p:pic>
        <p:nvPicPr>
          <p:cNvPr id="5126" name="Picture 6" descr="alaska_F76T56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565400"/>
            <a:ext cx="4953000" cy="330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U.S. Population Change, 1980-199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463"/>
            <a:ext cx="8229600" cy="68722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Immigrants to the United States from Top Ten Countries of Birth, 199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30250"/>
            <a:ext cx="9144000" cy="45561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Estimating Population</a:t>
            </a:r>
          </a:p>
        </p:txBody>
      </p:sp>
      <p:pic>
        <p:nvPicPr>
          <p:cNvPr id="43012" name="Picture 4" descr="Early Human Migr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028444"/>
            <a:ext cx="7162800" cy="479907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Estimating Population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04800" y="2590800"/>
            <a:ext cx="4191000" cy="4422775"/>
          </a:xfrm>
        </p:spPr>
        <p:txBody>
          <a:bodyPr/>
          <a:lstStyle/>
          <a:p>
            <a:r>
              <a:rPr lang="en-US" sz="3200" b="1" dirty="0"/>
              <a:t>Population density </a:t>
            </a:r>
            <a:r>
              <a:rPr lang="en-US" sz="3200" dirty="0"/>
              <a:t>is the average number of people living in an area</a:t>
            </a:r>
          </a:p>
          <a:p>
            <a:endParaRPr lang="en-US" dirty="0"/>
          </a:p>
        </p:txBody>
      </p:sp>
      <p:pic>
        <p:nvPicPr>
          <p:cNvPr id="14341" name="Picture 5" descr="United States Population Density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0200" y="3048000"/>
            <a:ext cx="3360738" cy="234006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Estimating Population</a:t>
            </a:r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Carrying capacity </a:t>
            </a:r>
            <a:r>
              <a:rPr lang="en-US" sz="3600" dirty="0"/>
              <a:t>is the number of organisms an area can support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- affected by fertile land, level of technology, economic prosperity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United States Population Density">
            <a:hlinkClick r:id="rId2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8575"/>
            <a:ext cx="9144000" cy="63674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Natural Population Increase Rate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88950"/>
            <a:ext cx="9144000" cy="4906963"/>
          </a:xfrm>
          <a:noFill/>
          <a:ln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/>
              <a:t>Section 3</a:t>
            </a:r>
            <a:r>
              <a:rPr lang="en-US" b="1"/>
              <a:t/>
            </a:r>
            <a:br>
              <a:rPr lang="en-US" b="1"/>
            </a:br>
            <a:endParaRPr lang="en-US" b="1"/>
          </a:p>
        </p:txBody>
      </p:sp>
      <p:sp>
        <p:nvSpPr>
          <p:cNvPr id="15365" name="Rectangle 5"/>
          <p:cNvSpPr>
            <a:spLocks noGrp="1" noRot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Political Geography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Nations of the World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2209800"/>
            <a:ext cx="9067800" cy="4572000"/>
          </a:xfrm>
        </p:spPr>
        <p:txBody>
          <a:bodyPr/>
          <a:lstStyle/>
          <a:p>
            <a:r>
              <a:rPr lang="en-US" sz="3200" dirty="0"/>
              <a:t>An independent political unit, a </a:t>
            </a:r>
            <a:r>
              <a:rPr lang="en-US" sz="3200" b="1" dirty="0"/>
              <a:t>state</a:t>
            </a:r>
            <a:r>
              <a:rPr lang="en-US" sz="3200" dirty="0"/>
              <a:t>, or country:</a:t>
            </a:r>
          </a:p>
          <a:p>
            <a:pPr>
              <a:buFont typeface="Wingdings" pitchFamily="2" charset="2"/>
              <a:buNone/>
            </a:pPr>
            <a:r>
              <a:rPr lang="en-US" sz="3200" dirty="0"/>
              <a:t>	- occupies specific territory</a:t>
            </a:r>
          </a:p>
          <a:p>
            <a:pPr>
              <a:buFont typeface="Wingdings" pitchFamily="2" charset="2"/>
              <a:buNone/>
            </a:pPr>
            <a:r>
              <a:rPr lang="en-US" sz="3200" dirty="0"/>
              <a:t>	- controls its internal, external affairs</a:t>
            </a:r>
          </a:p>
          <a:p>
            <a:r>
              <a:rPr lang="en-US" sz="3200" b="1" dirty="0"/>
              <a:t>Nation</a:t>
            </a:r>
            <a:r>
              <a:rPr lang="en-US" sz="3200" dirty="0"/>
              <a:t>—unified group with common culture living in a territory</a:t>
            </a:r>
          </a:p>
          <a:p>
            <a:r>
              <a:rPr lang="en-US" sz="3200" dirty="0"/>
              <a:t>A nation and state occupying same territory is a </a:t>
            </a:r>
            <a:r>
              <a:rPr lang="en-US" sz="3200" b="1" dirty="0"/>
              <a:t>nation-state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8" name="Picture 4" descr="States of the World, 2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0630" y="2336800"/>
            <a:ext cx="4653702" cy="35988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762000"/>
            <a:ext cx="7467600" cy="1080938"/>
          </a:xfrm>
        </p:spPr>
        <p:txBody>
          <a:bodyPr>
            <a:noAutofit/>
          </a:bodyPr>
          <a:lstStyle/>
          <a:p>
            <a:r>
              <a:rPr lang="en-US" sz="4000" b="1" dirty="0"/>
              <a:t>Culture Change and Exchange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52400" y="2133600"/>
            <a:ext cx="4191000" cy="4422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Innovation </a:t>
            </a:r>
            <a:r>
              <a:rPr lang="en-US" sz="2800" dirty="0"/>
              <a:t>is creating something new with existing resources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- Example: weaving baskets from reeds to solve storage problem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Spread of ideas, inventions, patterns of behavior called </a:t>
            </a:r>
            <a:r>
              <a:rPr lang="en-US" sz="2800" b="1" dirty="0"/>
              <a:t>diffusion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6149" name="Picture 5" descr="Vietnamese basket weav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1" y="2841414"/>
            <a:ext cx="4902226" cy="332261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Types of Government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2133600"/>
            <a:ext cx="9144000" cy="359931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Democracy</a:t>
            </a:r>
            <a:r>
              <a:rPr lang="en-US" sz="3200" dirty="0"/>
              <a:t> -  citizens hold political power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Monarchy</a:t>
            </a:r>
            <a:r>
              <a:rPr lang="en-US" sz="3200" dirty="0"/>
              <a:t>  - Political power held by a king or queen  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Dictatorship</a:t>
            </a:r>
            <a:r>
              <a:rPr lang="en-US" sz="3200" dirty="0"/>
              <a:t> -  a group or individual holds all political power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Communism -  </a:t>
            </a:r>
            <a:r>
              <a:rPr lang="en-US" sz="3200" dirty="0"/>
              <a:t>is a governmental and economic system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/>
              <a:t>	-  political, economic power held by government in people’s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Geographic Characteristics of Nations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981200"/>
            <a:ext cx="9144000" cy="3599316"/>
          </a:xfrm>
        </p:spPr>
        <p:txBody>
          <a:bodyPr>
            <a:noAutofit/>
          </a:bodyPr>
          <a:lstStyle/>
          <a:p>
            <a:r>
              <a:rPr lang="en-US" sz="3200" b="1" dirty="0"/>
              <a:t>Size - </a:t>
            </a:r>
            <a:r>
              <a:rPr lang="en-US" sz="3200" dirty="0"/>
              <a:t>Physical size does not accurately reflect political, economic power</a:t>
            </a:r>
          </a:p>
          <a:p>
            <a:r>
              <a:rPr lang="en-US" sz="3200" b="1" dirty="0"/>
              <a:t>Shape</a:t>
            </a:r>
            <a:r>
              <a:rPr lang="en-US" sz="3200" dirty="0"/>
              <a:t> - Shape affects governance, transportation, relations with neighbors</a:t>
            </a:r>
          </a:p>
          <a:p>
            <a:r>
              <a:rPr lang="en-US" sz="3200" b="1" dirty="0"/>
              <a:t>Location</a:t>
            </a:r>
            <a:r>
              <a:rPr lang="en-US" sz="3200" dirty="0"/>
              <a:t> - A </a:t>
            </a:r>
            <a:r>
              <a:rPr lang="en-US" sz="3200" b="1" dirty="0"/>
              <a:t>landlocked </a:t>
            </a:r>
            <a:r>
              <a:rPr lang="en-US" sz="3200" dirty="0"/>
              <a:t>country has no direct outlet to the sea</a:t>
            </a:r>
          </a:p>
          <a:p>
            <a:pPr>
              <a:buFont typeface="Wingdings" pitchFamily="2" charset="2"/>
              <a:buNone/>
            </a:pPr>
            <a:r>
              <a:rPr lang="en-US" sz="3200" dirty="0"/>
              <a:t>	- may limit prosperity, as shipping and trade bring wealth</a:t>
            </a:r>
          </a:p>
          <a:p>
            <a:pPr>
              <a:buFont typeface="Wingdings" pitchFamily="2" charset="2"/>
              <a:buNone/>
            </a:pPr>
            <a:r>
              <a:rPr lang="en-US" sz="3200" dirty="0"/>
              <a:t>	- Hostile neighbors necessitate increased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National Boundaries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0" y="1981200"/>
            <a:ext cx="5105400" cy="4422775"/>
          </a:xfrm>
        </p:spPr>
        <p:txBody>
          <a:bodyPr>
            <a:noAutofit/>
          </a:bodyPr>
          <a:lstStyle/>
          <a:p>
            <a:r>
              <a:rPr lang="en-US" sz="2800" b="1" dirty="0"/>
              <a:t>Natural Boundaries - </a:t>
            </a:r>
            <a:r>
              <a:rPr lang="en-US" sz="2800" dirty="0"/>
              <a:t>Formed by rivers, lakes, mountain chains</a:t>
            </a:r>
          </a:p>
          <a:p>
            <a:r>
              <a:rPr lang="en-US" sz="2800" b="1" dirty="0"/>
              <a:t>Artificial Boundaries - </a:t>
            </a:r>
            <a:r>
              <a:rPr lang="en-US" sz="2800" dirty="0"/>
              <a:t>Fixed line, generally following latitude, longitude: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- Example: 49 degrees N latitude separates U.S. from Canada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- often formally defined in treaties</a:t>
            </a:r>
          </a:p>
        </p:txBody>
      </p:sp>
      <p:pic>
        <p:nvPicPr>
          <p:cNvPr id="20485" name="Picture 5" descr="Immigrants to the United States, 189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905000"/>
            <a:ext cx="4038600" cy="3371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Immigrants to the United States, 189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9213"/>
            <a:ext cx="8153400" cy="68087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753228"/>
            <a:ext cx="7199573" cy="1080938"/>
          </a:xfrm>
        </p:spPr>
        <p:txBody>
          <a:bodyPr>
            <a:noAutofit/>
          </a:bodyPr>
          <a:lstStyle/>
          <a:p>
            <a:r>
              <a:rPr lang="en-US" sz="4400" b="1" dirty="0"/>
              <a:t>Regional Political Systems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2336873"/>
            <a:ext cx="9144000" cy="3599316"/>
          </a:xfrm>
        </p:spPr>
        <p:txBody>
          <a:bodyPr>
            <a:noAutofit/>
          </a:bodyPr>
          <a:lstStyle/>
          <a:p>
            <a:r>
              <a:rPr lang="en-US" sz="3600" dirty="0"/>
              <a:t>Countries divide into smaller political units like cities, towns</a:t>
            </a:r>
          </a:p>
          <a:p>
            <a:r>
              <a:rPr lang="en-US" sz="3600" dirty="0"/>
              <a:t>Smaller units combine regionally into counties, states, etc.</a:t>
            </a:r>
          </a:p>
          <a:p>
            <a:r>
              <a:rPr lang="en-US" sz="3600" dirty="0"/>
              <a:t>Countries may join together to form international units:</a:t>
            </a:r>
          </a:p>
          <a:p>
            <a:r>
              <a:rPr lang="en-US" sz="3600" dirty="0"/>
              <a:t>examples: United Nations, European Union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762000"/>
            <a:ext cx="6896534" cy="108093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NATO: North Atlantic Treaty Organization</a:t>
            </a:r>
            <a:endParaRPr lang="en-US" sz="4400" b="1" dirty="0"/>
          </a:p>
        </p:txBody>
      </p:sp>
      <p:pic>
        <p:nvPicPr>
          <p:cNvPr id="50180" name="Picture 4" descr="North Atlantic Treaty Organization (NATO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9293" y="2015490"/>
            <a:ext cx="6248400" cy="484251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753228"/>
            <a:ext cx="7351973" cy="1080938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EU: European Union</a:t>
            </a:r>
            <a:endParaRPr lang="en-US" sz="6000" b="1" dirty="0"/>
          </a:p>
        </p:txBody>
      </p:sp>
      <p:pic>
        <p:nvPicPr>
          <p:cNvPr id="51204" name="Picture 4" descr="European Un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023727"/>
            <a:ext cx="6248400" cy="483209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-152400" y="3352800"/>
            <a:ext cx="6069268" cy="1373070"/>
          </a:xfrm>
        </p:spPr>
        <p:txBody>
          <a:bodyPr/>
          <a:lstStyle/>
          <a:p>
            <a:r>
              <a:rPr lang="en-US" sz="7200" b="1" u="sng" dirty="0"/>
              <a:t>Section 4</a:t>
            </a:r>
            <a:r>
              <a:rPr lang="en-US" sz="7200" b="1" dirty="0"/>
              <a:t/>
            </a:r>
            <a:br>
              <a:rPr lang="en-US" sz="7200" b="1" dirty="0"/>
            </a:br>
            <a:endParaRPr lang="en-US" sz="7200" dirty="0"/>
          </a:p>
        </p:txBody>
      </p:sp>
      <p:sp>
        <p:nvSpPr>
          <p:cNvPr id="22533" name="Rectangle 5"/>
          <p:cNvSpPr>
            <a:spLocks noGrp="1" noRot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Urban Geography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Growth of Urban Areas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76200" y="2133600"/>
            <a:ext cx="4724400" cy="44227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Urban geography </a:t>
            </a:r>
            <a:r>
              <a:rPr lang="en-US" sz="2800" dirty="0"/>
              <a:t>is the study of how people use space in cities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Cities </a:t>
            </a:r>
            <a:r>
              <a:rPr lang="en-US" sz="2800" dirty="0"/>
              <a:t>are populous centers of business, culture, innovation, change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Urban Areas - </a:t>
            </a:r>
            <a:r>
              <a:rPr lang="en-US" sz="2800" dirty="0"/>
              <a:t>Urban area develops around a central city</a:t>
            </a:r>
          </a:p>
        </p:txBody>
      </p:sp>
      <p:pic>
        <p:nvPicPr>
          <p:cNvPr id="1026" name="Picture 2" descr="http://static2.businessinsider.com/image/55514a5f69bedd783502b68d-1200-600/new-york-city-streets-crosswalk-people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0" y="4495800"/>
            <a:ext cx="4267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rbanrealm.com/blogs/media/blogs/pauls/JAN10/HU/sl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40" y="2103846"/>
            <a:ext cx="35814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Growth of Urban Areas</a:t>
            </a:r>
          </a:p>
        </p:txBody>
      </p:sp>
      <p:sp>
        <p:nvSpPr>
          <p:cNvPr id="983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6200" y="2336873"/>
            <a:ext cx="8915400" cy="3599316"/>
          </a:xfrm>
        </p:spPr>
        <p:txBody>
          <a:bodyPr>
            <a:normAutofit/>
          </a:bodyPr>
          <a:lstStyle/>
          <a:p>
            <a:r>
              <a:rPr lang="en-US" sz="3200" b="1" dirty="0"/>
              <a:t>suburbs</a:t>
            </a:r>
            <a:r>
              <a:rPr lang="en-US" sz="3200" dirty="0"/>
              <a:t>—border central city, other suburbs</a:t>
            </a:r>
          </a:p>
          <a:p>
            <a:pPr>
              <a:buFont typeface="Wingdings" pitchFamily="2" charset="2"/>
              <a:buNone/>
            </a:pPr>
            <a:r>
              <a:rPr lang="en-US" sz="3200" dirty="0"/>
              <a:t>	- exurbs - have open land between them and central city</a:t>
            </a:r>
          </a:p>
          <a:p>
            <a:r>
              <a:rPr lang="en-US" sz="3200" dirty="0"/>
              <a:t>Central city plus its suburbs and exurbs called a </a:t>
            </a:r>
            <a:r>
              <a:rPr lang="en-US" sz="3200" b="1" dirty="0"/>
              <a:t>metropolitan area</a:t>
            </a:r>
            <a:endParaRPr lang="en-US" sz="3200" dirty="0"/>
          </a:p>
          <a:p>
            <a:r>
              <a:rPr lang="en-US" sz="3200" b="1" dirty="0"/>
              <a:t>Urbanization</a:t>
            </a:r>
            <a:r>
              <a:rPr lang="en-US" sz="3200" dirty="0"/>
              <a:t>—rise in number of cities, resulting lifestyle changes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28600" y="762000"/>
            <a:ext cx="7467600" cy="1080938"/>
          </a:xfrm>
        </p:spPr>
        <p:txBody>
          <a:bodyPr>
            <a:noAutofit/>
          </a:bodyPr>
          <a:lstStyle/>
          <a:p>
            <a:r>
              <a:rPr lang="en-US" sz="4000" b="1" dirty="0"/>
              <a:t>Culture Change and Exchange</a:t>
            </a:r>
          </a:p>
        </p:txBody>
      </p:sp>
      <p:sp>
        <p:nvSpPr>
          <p:cNvPr id="92165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152400" y="2362200"/>
            <a:ext cx="4191000" cy="4422775"/>
          </a:xfrm>
        </p:spPr>
        <p:txBody>
          <a:bodyPr/>
          <a:lstStyle/>
          <a:p>
            <a:r>
              <a:rPr lang="en-US" sz="3200" dirty="0"/>
              <a:t>Spread of ideas, inventions, patterns of behavior called </a:t>
            </a:r>
            <a:r>
              <a:rPr lang="en-US" sz="3200" b="1" dirty="0"/>
              <a:t>diffusion</a:t>
            </a:r>
            <a:endParaRPr lang="en-US" sz="3200" dirty="0"/>
          </a:p>
          <a:p>
            <a:endParaRPr lang="en-US" dirty="0"/>
          </a:p>
        </p:txBody>
      </p:sp>
      <p:pic>
        <p:nvPicPr>
          <p:cNvPr id="92167" name="Picture 7" descr="The Spread of Islam, 622-750 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0999" y="2667000"/>
            <a:ext cx="4856033" cy="4038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City Locations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2336873"/>
            <a:ext cx="9067800" cy="4444927"/>
          </a:xfrm>
        </p:spPr>
        <p:txBody>
          <a:bodyPr>
            <a:normAutofit/>
          </a:bodyPr>
          <a:lstStyle/>
          <a:p>
            <a:r>
              <a:rPr lang="en-US" sz="3600" dirty="0"/>
              <a:t>Cities are often located near: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- good transportation—lakes, rivers, coastline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- plentiful natural resources</a:t>
            </a:r>
          </a:p>
          <a:p>
            <a:r>
              <a:rPr lang="en-US" sz="3600" dirty="0"/>
              <a:t>As a result, cities tend to: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- become transportation hubs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- specialize in certain economic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Land Use Patterns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905000"/>
            <a:ext cx="9144000" cy="4876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Basic land use patterns found in all cities: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- </a:t>
            </a:r>
            <a:r>
              <a:rPr lang="en-US" sz="2800" b="1" dirty="0"/>
              <a:t>residential </a:t>
            </a:r>
            <a:r>
              <a:rPr lang="en-US" sz="2800" dirty="0"/>
              <a:t>(housing)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-</a:t>
            </a:r>
            <a:r>
              <a:rPr lang="en-US" sz="2800" b="1" dirty="0"/>
              <a:t>industrial</a:t>
            </a:r>
            <a:r>
              <a:rPr lang="en-US" sz="2800" dirty="0"/>
              <a:t> (manufacturing)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-</a:t>
            </a:r>
            <a:r>
              <a:rPr lang="en-US" sz="2800" b="1" dirty="0"/>
              <a:t>commercia</a:t>
            </a:r>
            <a:r>
              <a:rPr lang="en-US" sz="2800" dirty="0"/>
              <a:t>l (retail)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Central business district (CBD)</a:t>
            </a:r>
            <a:r>
              <a:rPr lang="en-US" sz="2800" dirty="0"/>
              <a:t>—core area of commercial activity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The Functions of Cities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- Shopping, entertainment, government services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- Educational, recreational, and cultural activities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- Transportation is essential to accomplish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76200" y="3579813"/>
            <a:ext cx="6069268" cy="1373070"/>
          </a:xfrm>
        </p:spPr>
        <p:txBody>
          <a:bodyPr/>
          <a:lstStyle/>
          <a:p>
            <a:r>
              <a:rPr lang="en-US" sz="8000" b="1" u="sng" dirty="0"/>
              <a:t>Section 5</a:t>
            </a:r>
            <a:r>
              <a:rPr lang="en-US" sz="8000" b="1" dirty="0"/>
              <a:t/>
            </a:r>
            <a:br>
              <a:rPr lang="en-US" sz="8000" b="1" dirty="0"/>
            </a:br>
            <a:endParaRPr lang="en-US" sz="8000" b="1" dirty="0"/>
          </a:p>
        </p:txBody>
      </p:sp>
      <p:sp>
        <p:nvSpPr>
          <p:cNvPr id="27653" name="Rectangle 5"/>
          <p:cNvSpPr>
            <a:spLocks noGrp="1" noRot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Economic Geography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Economic Systems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>
            <a:noAutofit/>
          </a:bodyPr>
          <a:lstStyle/>
          <a:p>
            <a:r>
              <a:rPr lang="en-US" sz="3200" b="1" dirty="0"/>
              <a:t>Economy</a:t>
            </a:r>
            <a:r>
              <a:rPr lang="en-US" sz="3200" dirty="0"/>
              <a:t>—the production and exchange of goods and services</a:t>
            </a:r>
          </a:p>
          <a:p>
            <a:r>
              <a:rPr lang="en-US" sz="3200" dirty="0"/>
              <a:t>Economies are local, regional, national, international</a:t>
            </a:r>
          </a:p>
          <a:p>
            <a:r>
              <a:rPr lang="en-US" sz="3200" dirty="0"/>
              <a:t>Geographers study economic geography by looking at:</a:t>
            </a:r>
          </a:p>
          <a:p>
            <a:pPr>
              <a:buFont typeface="Wingdings" pitchFamily="2" charset="2"/>
              <a:buNone/>
            </a:pPr>
            <a:r>
              <a:rPr lang="en-US" sz="3200" dirty="0"/>
              <a:t>	- how people in a region support themselves</a:t>
            </a:r>
          </a:p>
          <a:p>
            <a:pPr>
              <a:buFont typeface="Wingdings" pitchFamily="2" charset="2"/>
              <a:buNone/>
            </a:pPr>
            <a:r>
              <a:rPr lang="en-US" sz="3200" dirty="0"/>
              <a:t>	- how economic activity is linked regionally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Types of Economic Systems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Economic system: </a:t>
            </a:r>
            <a:r>
              <a:rPr lang="en-US"/>
              <a:t>way people produce and exchange goods, services</a:t>
            </a:r>
          </a:p>
          <a:p>
            <a:r>
              <a:rPr lang="en-US"/>
              <a:t>Four types of economic systems:</a:t>
            </a:r>
          </a:p>
          <a:p>
            <a:pPr>
              <a:buFont typeface="Wingdings" pitchFamily="2" charset="2"/>
              <a:buNone/>
            </a:pPr>
            <a:r>
              <a:rPr lang="en-US"/>
              <a:t>	- </a:t>
            </a:r>
            <a:r>
              <a:rPr lang="en-US" b="1"/>
              <a:t>traditional</a:t>
            </a:r>
            <a:r>
              <a:rPr lang="en-US"/>
              <a:t>, or </a:t>
            </a:r>
            <a:r>
              <a:rPr lang="en-US" b="1"/>
              <a:t>barter</a:t>
            </a:r>
            <a:r>
              <a:rPr lang="en-US"/>
              <a:t>, economy</a:t>
            </a:r>
          </a:p>
          <a:p>
            <a:pPr>
              <a:buFont typeface="Wingdings" pitchFamily="2" charset="2"/>
              <a:buNone/>
            </a:pPr>
            <a:r>
              <a:rPr lang="en-US"/>
              <a:t>	- </a:t>
            </a:r>
            <a:r>
              <a:rPr lang="en-US" b="1"/>
              <a:t>command</a:t>
            </a:r>
            <a:r>
              <a:rPr lang="en-US"/>
              <a:t>, or planned, economy</a:t>
            </a:r>
          </a:p>
          <a:p>
            <a:pPr>
              <a:buFont typeface="Wingdings" pitchFamily="2" charset="2"/>
              <a:buNone/>
            </a:pPr>
            <a:r>
              <a:rPr lang="en-US"/>
              <a:t>	- </a:t>
            </a:r>
            <a:r>
              <a:rPr lang="en-US" b="1"/>
              <a:t>market economy</a:t>
            </a:r>
            <a:r>
              <a:rPr lang="en-US"/>
              <a:t>, also called capitalism</a:t>
            </a:r>
          </a:p>
          <a:p>
            <a:pPr>
              <a:buFont typeface="Wingdings" pitchFamily="2" charset="2"/>
              <a:buNone/>
            </a:pPr>
            <a:r>
              <a:rPr lang="en-US"/>
              <a:t>	- </a:t>
            </a:r>
            <a:r>
              <a:rPr lang="en-US" b="1"/>
              <a:t>mixed economy</a:t>
            </a:r>
            <a:r>
              <a:rPr lang="en-US"/>
              <a:t>, a combination of command and market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Types of Economic Activities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01625" y="1676400"/>
            <a:ext cx="4191000" cy="4422775"/>
          </a:xfrm>
        </p:spPr>
        <p:txBody>
          <a:bodyPr/>
          <a:lstStyle/>
          <a:p>
            <a:r>
              <a:rPr lang="en-US" b="1"/>
              <a:t>Subsistence agriculture</a:t>
            </a:r>
            <a:r>
              <a:rPr lang="en-US"/>
              <a:t> -  food is raised for personal consumption</a:t>
            </a:r>
          </a:p>
        </p:txBody>
      </p:sp>
      <p:pic>
        <p:nvPicPr>
          <p:cNvPr id="31749" name="Picture 5" descr="rural far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60825" y="3039324"/>
            <a:ext cx="3360738" cy="2193815"/>
          </a:xfrm>
          <a:noFill/>
          <a:ln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Types of Economic Activities</a:t>
            </a: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market-oriented agriculture</a:t>
            </a:r>
            <a:r>
              <a:rPr lang="en-US"/>
              <a:t>  - Raising food to sell to others is called </a:t>
            </a:r>
          </a:p>
          <a:p>
            <a:r>
              <a:rPr lang="en-US" b="1"/>
              <a:t>Cottage industries - </a:t>
            </a:r>
            <a:r>
              <a:rPr lang="en-US"/>
              <a:t>involve small, home-based industrial production</a:t>
            </a:r>
          </a:p>
          <a:p>
            <a:r>
              <a:rPr lang="en-US" b="1"/>
              <a:t>Large industrial production - </a:t>
            </a:r>
            <a:r>
              <a:rPr lang="en-US"/>
              <a:t> comes from commercial industries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Four Levels of Economic Activity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Primary - </a:t>
            </a:r>
            <a:r>
              <a:rPr lang="en-US"/>
              <a:t>involves gathering raw materials for immediate use</a:t>
            </a:r>
          </a:p>
          <a:p>
            <a:r>
              <a:rPr lang="en-US" b="1"/>
              <a:t>Secondary -</a:t>
            </a:r>
            <a:r>
              <a:rPr lang="en-US"/>
              <a:t> adds value to material by changing its form</a:t>
            </a:r>
          </a:p>
          <a:p>
            <a:r>
              <a:rPr lang="en-US" b="1"/>
              <a:t>Tertiary -</a:t>
            </a:r>
            <a:r>
              <a:rPr lang="en-US"/>
              <a:t> involves business or professional services</a:t>
            </a:r>
          </a:p>
          <a:p>
            <a:r>
              <a:rPr lang="en-US" b="1"/>
              <a:t>Quaternary -  </a:t>
            </a:r>
            <a:r>
              <a:rPr lang="en-US"/>
              <a:t>provides information, management, research services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The Economics of Natural Resources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Natural Resources</a:t>
            </a:r>
            <a:r>
              <a:rPr lang="en-US" sz="2800"/>
              <a:t>—Earth’s materials that have economic value</a:t>
            </a:r>
          </a:p>
          <a:p>
            <a:pPr>
              <a:lnSpc>
                <a:spcPct val="90000"/>
              </a:lnSpc>
            </a:pPr>
            <a:r>
              <a:rPr lang="en-US" sz="2800"/>
              <a:t>Materials become </a:t>
            </a:r>
            <a:r>
              <a:rPr lang="en-US" sz="2800" b="1"/>
              <a:t>resources </a:t>
            </a:r>
            <a:r>
              <a:rPr lang="en-US" sz="2800"/>
              <a:t>when they can be turned into goods (3 types)</a:t>
            </a:r>
          </a:p>
          <a:p>
            <a:pPr>
              <a:lnSpc>
                <a:spcPct val="90000"/>
              </a:lnSpc>
            </a:pPr>
            <a:r>
              <a:rPr lang="en-US" sz="2800" b="1"/>
              <a:t>renewable </a:t>
            </a:r>
            <a:r>
              <a:rPr lang="en-US" sz="2800"/>
              <a:t>-  (trees, seafood) can be</a:t>
            </a:r>
            <a:r>
              <a:rPr lang="en-US" sz="2800" b="1"/>
              <a:t> </a:t>
            </a:r>
            <a:r>
              <a:rPr lang="en-US" sz="2800"/>
              <a:t>replaced naturally </a:t>
            </a:r>
          </a:p>
          <a:p>
            <a:pPr>
              <a:lnSpc>
                <a:spcPct val="90000"/>
              </a:lnSpc>
            </a:pPr>
            <a:r>
              <a:rPr lang="en-US" sz="2800" b="1"/>
              <a:t>nonrenewable </a:t>
            </a:r>
            <a:r>
              <a:rPr lang="en-US" sz="2800"/>
              <a:t>-  (metals, oil, coal) cannot be replaced </a:t>
            </a:r>
          </a:p>
          <a:p>
            <a:pPr>
              <a:lnSpc>
                <a:spcPct val="90000"/>
              </a:lnSpc>
            </a:pPr>
            <a:r>
              <a:rPr lang="en-US" sz="2800" b="1"/>
              <a:t>inexhaustible </a:t>
            </a:r>
            <a:r>
              <a:rPr lang="en-US" sz="2800"/>
              <a:t> -(sun, wind) are unlimited resources 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Economic Support Systems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Infrastructure</a:t>
            </a:r>
            <a:r>
              <a:rPr lang="en-US"/>
              <a:t>—basic support systems to sustain economic growth</a:t>
            </a:r>
          </a:p>
          <a:p>
            <a:pPr>
              <a:buFont typeface="Wingdings" pitchFamily="2" charset="2"/>
              <a:buNone/>
            </a:pPr>
            <a:r>
              <a:rPr lang="en-US"/>
              <a:t>	- power, communications, transportation systems</a:t>
            </a:r>
          </a:p>
          <a:p>
            <a:pPr>
              <a:buFont typeface="Wingdings" pitchFamily="2" charset="2"/>
              <a:buNone/>
            </a:pPr>
            <a:r>
              <a:rPr lang="en-US"/>
              <a:t>	- water, sanitation, and education systems</a:t>
            </a:r>
          </a:p>
          <a:p>
            <a:pPr>
              <a:buFont typeface="Wingdings" pitchFamily="2" charset="2"/>
              <a:buNone/>
            </a:pPr>
            <a:r>
              <a:rPr lang="en-US"/>
              <a:t>	- Communications systems and technology both critical to development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28600" y="779687"/>
            <a:ext cx="7467600" cy="1080938"/>
          </a:xfrm>
        </p:spPr>
        <p:txBody>
          <a:bodyPr>
            <a:noAutofit/>
          </a:bodyPr>
          <a:lstStyle/>
          <a:p>
            <a:r>
              <a:rPr lang="en-US" sz="4000" b="1" dirty="0"/>
              <a:t>Culture Change and Exchange</a:t>
            </a:r>
          </a:p>
        </p:txBody>
      </p:sp>
      <p:sp>
        <p:nvSpPr>
          <p:cNvPr id="63493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19594" y="2286000"/>
            <a:ext cx="4552406" cy="4422775"/>
          </a:xfrm>
        </p:spPr>
        <p:txBody>
          <a:bodyPr>
            <a:normAutofit/>
          </a:bodyPr>
          <a:lstStyle/>
          <a:p>
            <a:r>
              <a:rPr lang="en-US" sz="3200" b="1" dirty="0"/>
              <a:t>Cultural </a:t>
            </a:r>
            <a:r>
              <a:rPr lang="en-US" sz="3200" b="1" dirty="0" smtClean="0"/>
              <a:t>Hearth</a:t>
            </a:r>
            <a:r>
              <a:rPr lang="en-US" sz="3200" dirty="0" smtClean="0"/>
              <a:t>—site </a:t>
            </a:r>
            <a:r>
              <a:rPr lang="en-US" sz="3200" dirty="0"/>
              <a:t>of innovation; origin of cultural diffusion</a:t>
            </a:r>
          </a:p>
          <a:p>
            <a:pPr>
              <a:buFont typeface="Wingdings" pitchFamily="2" charset="2"/>
              <a:buNone/>
            </a:pPr>
            <a:r>
              <a:rPr lang="en-US" sz="3200" dirty="0"/>
              <a:t>	- Example: Nile River civilizations in Africa</a:t>
            </a:r>
          </a:p>
          <a:p>
            <a:r>
              <a:rPr lang="en-US" sz="3200" b="1" dirty="0"/>
              <a:t>Acculturation</a:t>
            </a:r>
            <a:r>
              <a:rPr lang="en-US" sz="3200" dirty="0"/>
              <a:t>—society changes because it accepts innovation</a:t>
            </a:r>
          </a:p>
          <a:p>
            <a:endParaRPr lang="en-US" dirty="0"/>
          </a:p>
        </p:txBody>
      </p:sp>
      <p:pic>
        <p:nvPicPr>
          <p:cNvPr id="63497" name="Picture 9" descr="Mesopotomia &amp; Egypt, c. 4000-1000 B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95707" y="2516187"/>
            <a:ext cx="4765710" cy="3962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Measuring Economic Development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Per capita income: </a:t>
            </a:r>
            <a:r>
              <a:rPr lang="en-US"/>
              <a:t>average earnings per person in a political unit</a:t>
            </a:r>
          </a:p>
        </p:txBody>
      </p:sp>
      <p:pic>
        <p:nvPicPr>
          <p:cNvPr id="35847" name="Picture 7" descr="8c0d33dc-fcf8-4569-934b-76a5b5d7c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124200"/>
            <a:ext cx="5076825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8c0d33dc-fcf8-4569-934b-76a5b5d7c84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65088"/>
            <a:ext cx="9144000" cy="5627688"/>
          </a:xfrm>
          <a:noFill/>
          <a:ln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Measuring Economic Development</a:t>
            </a:r>
          </a:p>
        </p:txBody>
      </p:sp>
      <p:sp>
        <p:nvSpPr>
          <p:cNvPr id="1003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Gross national product (GNP)</a:t>
            </a:r>
            <a:r>
              <a:rPr lang="en-US"/>
              <a:t>—statistic to measure</a:t>
            </a:r>
            <a:r>
              <a:rPr lang="en-US" b="1"/>
              <a:t> </a:t>
            </a:r>
            <a:r>
              <a:rPr lang="en-US"/>
              <a:t>the total value of goods, services produced by a </a:t>
            </a:r>
            <a:r>
              <a:rPr lang="en-US" b="1"/>
              <a:t> </a:t>
            </a:r>
            <a:r>
              <a:rPr lang="en-US"/>
              <a:t>country, </a:t>
            </a:r>
            <a:r>
              <a:rPr lang="en-US" i="1"/>
              <a:t>globally</a:t>
            </a:r>
            <a:endParaRPr lang="en-US"/>
          </a:p>
          <a:p>
            <a:r>
              <a:rPr lang="en-US" b="1"/>
              <a:t>Gross domestic product (GDP)</a:t>
            </a:r>
            <a:r>
              <a:rPr lang="en-US"/>
              <a:t> -statistic to measure the total value of goods and services produced </a:t>
            </a:r>
            <a:r>
              <a:rPr lang="en-US" b="1"/>
              <a:t> </a:t>
            </a:r>
            <a:r>
              <a:rPr lang="en-US" i="1"/>
              <a:t>within </a:t>
            </a:r>
            <a:r>
              <a:rPr lang="en-US"/>
              <a:t>a country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Measuring Economic Development</a:t>
            </a:r>
          </a:p>
        </p:txBody>
      </p:sp>
      <p:sp>
        <p:nvSpPr>
          <p:cNvPr id="105477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301625" y="1676400"/>
            <a:ext cx="4191000" cy="4422775"/>
          </a:xfrm>
        </p:spPr>
        <p:txBody>
          <a:bodyPr/>
          <a:lstStyle/>
          <a:p>
            <a:r>
              <a:rPr lang="en-US"/>
              <a:t>Developing nations have low GDP&amp; per capita income</a:t>
            </a:r>
          </a:p>
          <a:p>
            <a:r>
              <a:rPr lang="en-US"/>
              <a:t>Developed nations have high GDP &amp; per capita income</a:t>
            </a:r>
          </a:p>
          <a:p>
            <a:endParaRPr lang="en-US"/>
          </a:p>
        </p:txBody>
      </p:sp>
      <p:pic>
        <p:nvPicPr>
          <p:cNvPr id="105479" name="Picture 7" descr="GNP Per Capi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438400"/>
            <a:ext cx="4038600" cy="2165350"/>
          </a:xfrm>
          <a:noFill/>
          <a:ln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Televisions and Personal Computers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138738" cy="6659563"/>
          </a:xfrm>
          <a:noFill/>
          <a:ln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Literacy Rates Worldwide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09600"/>
            <a:ext cx="9144000" cy="4876800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Beginnings of Civilization, 8000-900 BCE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77788"/>
            <a:ext cx="9144000" cy="690245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Mesopotomia &amp; Egypt, c. 4000-1000 BCE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0638"/>
            <a:ext cx="8382000" cy="69707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Language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76200" y="2121539"/>
            <a:ext cx="4419600" cy="44227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b="1" dirty="0"/>
              <a:t>Language </a:t>
            </a:r>
            <a:r>
              <a:rPr lang="en-US" sz="3200" dirty="0"/>
              <a:t> enables people within a culture to communicate</a:t>
            </a:r>
          </a:p>
          <a:p>
            <a:pPr>
              <a:lnSpc>
                <a:spcPct val="80000"/>
              </a:lnSpc>
            </a:pPr>
            <a:r>
              <a:rPr lang="en-US" sz="3200" b="1" dirty="0"/>
              <a:t>Language </a:t>
            </a:r>
            <a:r>
              <a:rPr lang="en-US" sz="3200" dirty="0"/>
              <a:t>helps establish cultural identity &amp; unity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Language can also divide people, cause conflict</a:t>
            </a:r>
          </a:p>
        </p:txBody>
      </p:sp>
      <p:pic>
        <p:nvPicPr>
          <p:cNvPr id="7173" name="Picture 5" descr="Fremont Cul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2129023"/>
            <a:ext cx="4572001" cy="465277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9C4DB548EC0848B946761CAFE953E6" ma:contentTypeVersion="0" ma:contentTypeDescription="Create a new document." ma:contentTypeScope="" ma:versionID="91e9c584b497855c32a3aa9486f29e2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EC65A5-BE3A-499F-964F-E396D9B18D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41DEDBF-3857-4F3D-8BD7-99D1E7744F24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2CF136F-D6FA-4B97-BA6A-C7A01E318A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676</TotalTime>
  <Words>911</Words>
  <Application>Microsoft Office PowerPoint</Application>
  <PresentationFormat>On-screen Show (4:3)</PresentationFormat>
  <Paragraphs>185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Trebuchet MS</vt:lpstr>
      <vt:lpstr>Wingdings</vt:lpstr>
      <vt:lpstr>Berlin</vt:lpstr>
      <vt:lpstr>World Geography </vt:lpstr>
      <vt:lpstr>Section 1 </vt:lpstr>
      <vt:lpstr>Defining Culture</vt:lpstr>
      <vt:lpstr>Culture Change and Exchange</vt:lpstr>
      <vt:lpstr>Culture Change and Exchange</vt:lpstr>
      <vt:lpstr>Culture Change and Exchange</vt:lpstr>
      <vt:lpstr>PowerPoint Presentation</vt:lpstr>
      <vt:lpstr>PowerPoint Presentation</vt:lpstr>
      <vt:lpstr>Language</vt:lpstr>
      <vt:lpstr>Language</vt:lpstr>
      <vt:lpstr>PowerPoint Presentation</vt:lpstr>
      <vt:lpstr>PowerPoint Presentation</vt:lpstr>
      <vt:lpstr>Religion</vt:lpstr>
      <vt:lpstr>Major Religions</vt:lpstr>
      <vt:lpstr>Major Religions</vt:lpstr>
      <vt:lpstr>Major Religions</vt:lpstr>
      <vt:lpstr>PowerPoint Presentation</vt:lpstr>
      <vt:lpstr>PowerPoint Presentation</vt:lpstr>
      <vt:lpstr>Section 2 </vt:lpstr>
      <vt:lpstr>Worldwide Population Growth</vt:lpstr>
      <vt:lpstr>Worldwide Population Growth</vt:lpstr>
      <vt:lpstr>PowerPoint Presentation</vt:lpstr>
      <vt:lpstr>Worldwide Population Growth</vt:lpstr>
      <vt:lpstr>PowerPoint Presentation</vt:lpstr>
      <vt:lpstr>Population Distribution</vt:lpstr>
      <vt:lpstr>PowerPoint Presentation</vt:lpstr>
      <vt:lpstr>PowerPoint Presentation</vt:lpstr>
      <vt:lpstr>Population Distribution</vt:lpstr>
      <vt:lpstr>PowerPoint Presentation</vt:lpstr>
      <vt:lpstr>PowerPoint Presentation</vt:lpstr>
      <vt:lpstr>PowerPoint Presentation</vt:lpstr>
      <vt:lpstr>Estimating Population</vt:lpstr>
      <vt:lpstr>Estimating Population</vt:lpstr>
      <vt:lpstr>Estimating Population</vt:lpstr>
      <vt:lpstr>PowerPoint Presentation</vt:lpstr>
      <vt:lpstr>PowerPoint Presentation</vt:lpstr>
      <vt:lpstr>Section 3 </vt:lpstr>
      <vt:lpstr>Nations of the World</vt:lpstr>
      <vt:lpstr>PowerPoint Presentation</vt:lpstr>
      <vt:lpstr>Types of Government</vt:lpstr>
      <vt:lpstr>Geographic Characteristics of Nations</vt:lpstr>
      <vt:lpstr>National Boundaries</vt:lpstr>
      <vt:lpstr>PowerPoint Presentation</vt:lpstr>
      <vt:lpstr>Regional Political Systems</vt:lpstr>
      <vt:lpstr>NATO: North Atlantic Treaty Organization</vt:lpstr>
      <vt:lpstr>EU: European Union</vt:lpstr>
      <vt:lpstr>Section 4 </vt:lpstr>
      <vt:lpstr>Growth of Urban Areas</vt:lpstr>
      <vt:lpstr>Growth of Urban Areas</vt:lpstr>
      <vt:lpstr>City Locations</vt:lpstr>
      <vt:lpstr>Land Use Patterns</vt:lpstr>
      <vt:lpstr>Section 5 </vt:lpstr>
      <vt:lpstr>Economic Systems</vt:lpstr>
      <vt:lpstr>Types of Economic Systems</vt:lpstr>
      <vt:lpstr>Types of Economic Activities</vt:lpstr>
      <vt:lpstr>Types of Economic Activities</vt:lpstr>
      <vt:lpstr>Four Levels of Economic Activity</vt:lpstr>
      <vt:lpstr>The Economics of Natural Resources</vt:lpstr>
      <vt:lpstr>Economic Support Systems</vt:lpstr>
      <vt:lpstr>Measuring Economic Development</vt:lpstr>
      <vt:lpstr>PowerPoint Presentation</vt:lpstr>
      <vt:lpstr>Measuring Economic Development</vt:lpstr>
      <vt:lpstr>Measuring Economic Development</vt:lpstr>
      <vt:lpstr>PowerPoint Presentation</vt:lpstr>
      <vt:lpstr>PowerPoint Presentation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Geography Chapter 4 Notes</dc:title>
  <dc:creator>brian.stamey</dc:creator>
  <cp:lastModifiedBy>Nathan Kilbourn</cp:lastModifiedBy>
  <cp:revision>25</cp:revision>
  <dcterms:created xsi:type="dcterms:W3CDTF">2007-08-14T12:23:19Z</dcterms:created>
  <dcterms:modified xsi:type="dcterms:W3CDTF">2015-12-07T02:07:49Z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0x0101009B9C4DB548EC0848B946761CAFE953E6</vt:lpwstr>
  </property>
</Properties>
</file>